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340" r:id="rId5"/>
    <p:sldId id="341" r:id="rId6"/>
    <p:sldId id="342" r:id="rId7"/>
    <p:sldId id="343" r:id="rId8"/>
    <p:sldId id="344" r:id="rId9"/>
    <p:sldId id="389" r:id="rId10"/>
    <p:sldId id="345" r:id="rId11"/>
    <p:sldId id="346" r:id="rId12"/>
    <p:sldId id="347" r:id="rId13"/>
    <p:sldId id="348" r:id="rId14"/>
    <p:sldId id="355" r:id="rId15"/>
    <p:sldId id="351" r:id="rId16"/>
    <p:sldId id="352" r:id="rId17"/>
    <p:sldId id="390" r:id="rId18"/>
    <p:sldId id="378" r:id="rId19"/>
    <p:sldId id="379" r:id="rId20"/>
    <p:sldId id="289" r:id="rId21"/>
    <p:sldId id="282" r:id="rId22"/>
    <p:sldId id="376" r:id="rId23"/>
    <p:sldId id="375" r:id="rId24"/>
    <p:sldId id="377" r:id="rId25"/>
    <p:sldId id="380" r:id="rId26"/>
    <p:sldId id="381" r:id="rId27"/>
    <p:sldId id="382" r:id="rId28"/>
    <p:sldId id="356" r:id="rId29"/>
    <p:sldId id="385" r:id="rId30"/>
    <p:sldId id="386" r:id="rId31"/>
    <p:sldId id="387" r:id="rId32"/>
    <p:sldId id="295" r:id="rId33"/>
    <p:sldId id="353" r:id="rId34"/>
    <p:sldId id="354" r:id="rId35"/>
    <p:sldId id="388" r:id="rId36"/>
    <p:sldId id="358"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49FF5-9C35-46D0-8DC2-8D0D5BC3E406}" v="45" dt="2024-02-29T15:16:57.332"/>
    <p1510:client id="{DE3E65C6-79C2-4AD1-860F-5EAF1A6BEF76}" v="67" dt="2024-02-29T15:27:56.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0" tIns="46656" rIns="93310" bIns="46656" rtlCol="0"/>
          <a:lstStyle>
            <a:lvl1pPr algn="l">
              <a:defRPr sz="13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0" tIns="46656" rIns="93310" bIns="46656" rtlCol="0"/>
          <a:lstStyle>
            <a:lvl1pPr algn="r">
              <a:defRPr sz="1300"/>
            </a:lvl1pPr>
          </a:lstStyle>
          <a:p>
            <a:fld id="{44CB8D23-C01E-454C-8C00-D49872E7895E}" type="datetimeFigureOut">
              <a:rPr lang="en-US" smtClean="0"/>
              <a:pPr/>
              <a:t>2/29/2024</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310" tIns="46656" rIns="93310" bIns="46656" rtlCol="0" anchor="b"/>
          <a:lstStyle>
            <a:lvl1pPr algn="l">
              <a:defRPr sz="1300"/>
            </a:lvl1pPr>
          </a:lstStyle>
          <a:p>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10" tIns="46656" rIns="93310" bIns="46656" rtlCol="0" anchor="b"/>
          <a:lstStyle>
            <a:lvl1pPr algn="r">
              <a:defRPr sz="1300"/>
            </a:lvl1pPr>
          </a:lstStyle>
          <a:p>
            <a:fld id="{AECE3AF2-29C5-4297-AF68-F5E004219F62}"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0" tIns="46656" rIns="93310" bIns="46656" rtlCol="0"/>
          <a:lstStyle>
            <a:lvl1pPr algn="l">
              <a:defRPr sz="13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0" tIns="46656" rIns="93310" bIns="46656" rtlCol="0"/>
          <a:lstStyle>
            <a:lvl1pPr algn="r">
              <a:defRPr sz="1300"/>
            </a:lvl1pPr>
          </a:lstStyle>
          <a:p>
            <a:fld id="{307772BC-9E16-4029-80A5-457DDA3505D2}" type="datetimeFigureOut">
              <a:rPr lang="en-US" smtClean="0"/>
              <a:pPr/>
              <a:t>2/29/2024</a:t>
            </a:fld>
            <a:endParaRPr lang="en-US"/>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310" tIns="46656" rIns="93310" bIns="46656"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0" tIns="46656" rIns="93310" bIns="466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310" tIns="46656" rIns="93310" bIns="46656" rtlCol="0" anchor="b"/>
          <a:lstStyle>
            <a:lvl1pPr algn="l">
              <a:defRPr sz="13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0" tIns="46656" rIns="93310" bIns="46656" rtlCol="0" anchor="b"/>
          <a:lstStyle>
            <a:lvl1pPr algn="r">
              <a:defRPr sz="1300"/>
            </a:lvl1pPr>
          </a:lstStyle>
          <a:p>
            <a:fld id="{4994212A-D8B1-457A-81CA-DD58F66453C7}"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94212A-D8B1-457A-81CA-DD58F66453C7}"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994212A-D8B1-457A-81CA-DD58F66453C7}" type="slidenum">
              <a:rPr lang="en-US" smtClean="0"/>
              <a:pPr/>
              <a:t>2</a:t>
            </a:fld>
            <a:endParaRPr lang="en-US"/>
          </a:p>
        </p:txBody>
      </p:sp>
    </p:spTree>
    <p:extLst>
      <p:ext uri="{BB962C8B-B14F-4D97-AF65-F5344CB8AC3E}">
        <p14:creationId xmlns:p14="http://schemas.microsoft.com/office/powerpoint/2010/main" val="89602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994212A-D8B1-457A-81CA-DD58F66453C7}"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a:t>Annual</a:t>
            </a:r>
            <a:r>
              <a:rPr lang="en-US" baseline="0"/>
              <a:t> inspections will be displayed on the web as well…either passed or failed</a:t>
            </a:r>
            <a:endParaRPr lang="en-US"/>
          </a:p>
        </p:txBody>
      </p:sp>
      <p:sp>
        <p:nvSpPr>
          <p:cNvPr id="4" name="Slide Number Placeholder 3"/>
          <p:cNvSpPr>
            <a:spLocks noGrp="1"/>
          </p:cNvSpPr>
          <p:nvPr>
            <p:ph type="sldNum" sz="quarter" idx="10"/>
          </p:nvPr>
        </p:nvSpPr>
        <p:spPr/>
        <p:txBody>
          <a:bodyPr/>
          <a:lstStyle/>
          <a:p>
            <a:fld id="{4994212A-D8B1-457A-81CA-DD58F66453C7}" type="slidenum">
              <a:rPr lang="en-US" smtClean="0"/>
              <a:pPr/>
              <a:t>30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a:t>Annual</a:t>
            </a:r>
            <a:r>
              <a:rPr lang="en-US" baseline="0"/>
              <a:t> inspections will be displayed on the web as well…either passed or failed</a:t>
            </a:r>
            <a:endParaRPr lang="en-US"/>
          </a:p>
        </p:txBody>
      </p:sp>
      <p:sp>
        <p:nvSpPr>
          <p:cNvPr id="4" name="Slide Number Placeholder 3"/>
          <p:cNvSpPr>
            <a:spLocks noGrp="1"/>
          </p:cNvSpPr>
          <p:nvPr>
            <p:ph type="sldNum" sz="quarter" idx="10"/>
          </p:nvPr>
        </p:nvSpPr>
        <p:spPr/>
        <p:txBody>
          <a:bodyPr/>
          <a:lstStyle/>
          <a:p>
            <a:fld id="{4994212A-D8B1-457A-81CA-DD58F66453C7}" type="slidenum">
              <a:rPr lang="en-US" smtClean="0"/>
              <a:pPr/>
              <a:t>31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4050"/>
            </a:lvl1pPr>
          </a:lstStyle>
          <a:p>
            <a:r>
              <a:rPr lang="en-US"/>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FE0341A-57F3-4D5D-87B0-C78D2AB5DE4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1510" y="2750337"/>
            <a:ext cx="878916" cy="1356442"/>
          </a:xfrm>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82697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10239" y="5169584"/>
            <a:ext cx="7210397" cy="62297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E0341A-57F3-4D5D-87B0-C78D2AB5DE4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11310"/>
            <a:ext cx="865613" cy="1090789"/>
          </a:xfrm>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406492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2400"/>
            </a:lvl1pPr>
          </a:lstStyle>
          <a:p>
            <a:r>
              <a:rPr lang="en-US"/>
              <a:t>Click to edit Master title style</a:t>
            </a:r>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E0341A-57F3-4D5D-87B0-C78D2AB5DE4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11616"/>
            <a:ext cx="865613" cy="1090789"/>
          </a:xfrm>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298310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2400"/>
            </a:lvl1pPr>
          </a:lstStyle>
          <a:p>
            <a:r>
              <a:rPr lang="en-US"/>
              <a:t>Click to edit Master title style</a:t>
            </a:r>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E0341A-57F3-4D5D-87B0-C78D2AB5DE4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09926"/>
            <a:ext cx="865613" cy="1090789"/>
          </a:xfrm>
        </p:spPr>
        <p:txBody>
          <a:bodyPr/>
          <a:lstStyle/>
          <a:p>
            <a:fld id="{7519F072-D634-4A63-A131-788292231D0C}" type="slidenum">
              <a:rPr lang="en-US" smtClean="0"/>
              <a:t>‹#›</a:t>
            </a:fld>
            <a:endParaRPr lang="en-US"/>
          </a:p>
        </p:txBody>
      </p:sp>
      <p:sp>
        <p:nvSpPr>
          <p:cNvPr id="16" name="TextBox 15"/>
          <p:cNvSpPr txBox="1"/>
          <p:nvPr/>
        </p:nvSpPr>
        <p:spPr>
          <a:xfrm>
            <a:off x="437679" y="74811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a:solidFill>
                  <a:schemeClr val="tx1"/>
                </a:solidFill>
                <a:effectLst/>
              </a:rPr>
              <a:t>”</a:t>
            </a:r>
          </a:p>
        </p:txBody>
      </p:sp>
    </p:spTree>
    <p:extLst>
      <p:ext uri="{BB962C8B-B14F-4D97-AF65-F5344CB8AC3E}">
        <p14:creationId xmlns:p14="http://schemas.microsoft.com/office/powerpoint/2010/main" val="44074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E0341A-57F3-4D5D-87B0-C78D2AB5DE4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09926"/>
            <a:ext cx="865613" cy="1090789"/>
          </a:xfrm>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41945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a:t>Click to edit Master title style</a:t>
            </a:r>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FE0341A-57F3-4D5D-87B0-C78D2AB5DE48}"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237958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a:t>Click to edit Master title style</a:t>
            </a:r>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FE0341A-57F3-4D5D-87B0-C78D2AB5DE48}"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2966360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0341A-57F3-4D5D-87B0-C78D2AB5DE4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398922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05344" y="5936188"/>
            <a:ext cx="2057400" cy="365125"/>
          </a:xfrm>
        </p:spPr>
        <p:txBody>
          <a:bodyPr/>
          <a:lstStyle/>
          <a:p>
            <a:fld id="{3FE0341A-57F3-4D5D-87B0-C78D2AB5DE48}" type="datetimeFigureOut">
              <a:rPr lang="en-US" smtClean="0"/>
              <a:t>2/29/2024</a:t>
            </a:fld>
            <a:endParaRPr lang="en-US"/>
          </a:p>
        </p:txBody>
      </p:sp>
      <p:sp>
        <p:nvSpPr>
          <p:cNvPr id="5" name="Footer Placeholder 4"/>
          <p:cNvSpPr>
            <a:spLocks noGrp="1"/>
          </p:cNvSpPr>
          <p:nvPr>
            <p:ph type="ftr" sz="quarter" idx="11"/>
          </p:nvPr>
        </p:nvSpPr>
        <p:spPr>
          <a:xfrm>
            <a:off x="510241" y="5936189"/>
            <a:ext cx="4595104" cy="365125"/>
          </a:xfrm>
        </p:spPr>
        <p:txBody>
          <a:bodyPr/>
          <a:lstStyle/>
          <a:p>
            <a:endParaRPr lang="en-US"/>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7519F072-D634-4A63-A131-788292231D0C}" type="slidenum">
              <a:rPr lang="en-US" smtClean="0"/>
              <a:t>‹#›</a:t>
            </a:fld>
            <a:endParaRPr lang="en-US"/>
          </a:p>
        </p:txBody>
      </p:sp>
    </p:spTree>
    <p:extLst>
      <p:ext uri="{BB962C8B-B14F-4D97-AF65-F5344CB8AC3E}">
        <p14:creationId xmlns:p14="http://schemas.microsoft.com/office/powerpoint/2010/main" val="182528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0341A-57F3-4D5D-87B0-C78D2AB5DE4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222164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2700"/>
            </a:lvl1pPr>
          </a:lstStyle>
          <a:p>
            <a:r>
              <a:rPr lang="en-US"/>
              <a:t>Click to edit Master title style</a:t>
            </a:r>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0341A-57F3-4D5D-87B0-C78D2AB5DE48}"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47092" y="2869896"/>
            <a:ext cx="865613" cy="1090789"/>
          </a:xfrm>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233062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0240" y="2336873"/>
            <a:ext cx="352376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5592" y="2336873"/>
            <a:ext cx="3525044"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E0341A-57F3-4D5D-87B0-C78D2AB5DE4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139923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a:t>Click to edit Master title style</a:t>
            </a:r>
          </a:p>
        </p:txBody>
      </p:sp>
      <p:sp>
        <p:nvSpPr>
          <p:cNvPr id="3" name="Text Placeholder 2"/>
          <p:cNvSpPr>
            <a:spLocks noGrp="1"/>
          </p:cNvSpPr>
          <p:nvPr>
            <p:ph type="body" idx="1"/>
          </p:nvPr>
        </p:nvSpPr>
        <p:spPr>
          <a:xfrm>
            <a:off x="679763" y="2336874"/>
            <a:ext cx="3354245" cy="69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E0341A-57F3-4D5D-87B0-C78D2AB5DE48}"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99605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E0341A-57F3-4D5D-87B0-C78D2AB5DE48}"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134206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FE0341A-57F3-4D5D-87B0-C78D2AB5DE48}"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227161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2700"/>
            </a:lvl1pPr>
          </a:lstStyle>
          <a:p>
            <a:r>
              <a:rPr lang="en-US"/>
              <a:t>Click to edit Master title style</a:t>
            </a:r>
          </a:p>
        </p:txBody>
      </p:sp>
      <p:sp>
        <p:nvSpPr>
          <p:cNvPr id="3" name="Content Placeholder 2"/>
          <p:cNvSpPr>
            <a:spLocks noGrp="1"/>
          </p:cNvSpPr>
          <p:nvPr>
            <p:ph idx="1"/>
          </p:nvPr>
        </p:nvSpPr>
        <p:spPr>
          <a:xfrm>
            <a:off x="3514385" y="2336874"/>
            <a:ext cx="4206252"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E0341A-57F3-4D5D-87B0-C78D2AB5DE4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78849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2700"/>
            </a:lvl1pPr>
          </a:lstStyle>
          <a:p>
            <a:r>
              <a:rPr lang="en-US"/>
              <a:t>Click to edit Master title style</a:t>
            </a:r>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E0341A-57F3-4D5D-87B0-C78D2AB5DE4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F072-D634-4A63-A131-788292231D0C}" type="slidenum">
              <a:rPr lang="en-US" smtClean="0"/>
              <a:t>‹#›</a:t>
            </a:fld>
            <a:endParaRPr lang="en-US"/>
          </a:p>
        </p:txBody>
      </p:sp>
    </p:spTree>
    <p:extLst>
      <p:ext uri="{BB962C8B-B14F-4D97-AF65-F5344CB8AC3E}">
        <p14:creationId xmlns:p14="http://schemas.microsoft.com/office/powerpoint/2010/main" val="349336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3FE0341A-57F3-4D5D-87B0-C78D2AB5DE48}" type="datetimeFigureOut">
              <a:rPr lang="en-US" smtClean="0"/>
              <a:t>2/29/2024</a:t>
            </a:fld>
            <a:endParaRPr lang="en-US"/>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2700">
                <a:solidFill>
                  <a:schemeClr val="tx1">
                    <a:tint val="75000"/>
                  </a:schemeClr>
                </a:solidFill>
              </a:defRPr>
            </a:lvl1pPr>
          </a:lstStyle>
          <a:p>
            <a:fld id="{7519F072-D634-4A63-A131-788292231D0C}" type="slidenum">
              <a:rPr lang="en-US" smtClean="0"/>
              <a:t>‹#›</a:t>
            </a:fld>
            <a:endParaRPr lang="en-US"/>
          </a:p>
        </p:txBody>
      </p:sp>
    </p:spTree>
    <p:extLst>
      <p:ext uri="{BB962C8B-B14F-4D97-AF65-F5344CB8AC3E}">
        <p14:creationId xmlns:p14="http://schemas.microsoft.com/office/powerpoint/2010/main" val="27966396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twh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2.png@01CD7002.F6397AA0" TargetMode="External"/><Relationship Id="rId5" Type="http://schemas.openxmlformats.org/officeDocument/2006/relationships/image" Target="../media/image4.png"/><Relationship Id="rId4" Type="http://schemas.openxmlformats.org/officeDocument/2006/relationships/hyperlink" Target="http://www.bing.com/images/search?q=fair+housing+emblem&amp;id=FE8ACD8B0C307F68E623DFA4F71A4F53FC70A085&amp;FORM=IQFRB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gosection8.com/"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whs.org/forms-2/"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barnold@fwhs.org" TargetMode="External"/><Relationship Id="rId2" Type="http://schemas.openxmlformats.org/officeDocument/2006/relationships/hyperlink" Target="mailto:yelems@fwhs.org" TargetMode="External"/><Relationship Id="rId1" Type="http://schemas.openxmlformats.org/officeDocument/2006/relationships/slideLayout" Target="../slideLayouts/slideLayout2.xml"/><Relationship Id="rId4" Type="http://schemas.openxmlformats.org/officeDocument/2006/relationships/hyperlink" Target="mailto:Khuffman@fwhs.org"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rfta@fwh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9.x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hyperlink" Target="https://nspire.us-hc.com/1/en/topic/smoke-alarms-detectors" TargetMode="External"/><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hyperlink" Target="http://www.texaspropetycode.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wh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wh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pa.gov/lea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a:br>
            <a:r>
              <a:rPr lang="en-US"/>
              <a:t>Fort Worth Housing Solutions</a:t>
            </a:r>
            <a:br>
              <a:rPr lang="en-US"/>
            </a:br>
            <a:r>
              <a:rPr lang="en-US"/>
              <a:t>“Investing in the Community” </a:t>
            </a:r>
          </a:p>
        </p:txBody>
      </p:sp>
      <p:sp>
        <p:nvSpPr>
          <p:cNvPr id="3" name="Subtitle 2"/>
          <p:cNvSpPr>
            <a:spLocks noGrp="1"/>
          </p:cNvSpPr>
          <p:nvPr>
            <p:ph type="subTitle" idx="1"/>
          </p:nvPr>
        </p:nvSpPr>
        <p:spPr/>
        <p:txBody>
          <a:bodyPr vert="horz" lIns="91440" tIns="45720" rIns="91440" bIns="45720" rtlCol="0" anchor="t">
            <a:normAutofit/>
          </a:bodyPr>
          <a:lstStyle/>
          <a:p>
            <a:r>
              <a:rPr lang="en-US"/>
              <a:t>2024 LANDLORD ORIENTATION</a:t>
            </a:r>
          </a:p>
          <a:p>
            <a:r>
              <a:rPr lang="en-US">
                <a:hlinkClick r:id="rId3"/>
              </a:rPr>
              <a:t>http://www.fwhs.org</a:t>
            </a:r>
            <a:endParaRPr lang="en-US"/>
          </a:p>
        </p:txBody>
      </p:sp>
      <p:sp>
        <p:nvSpPr>
          <p:cNvPr id="4" name="Slide Number Placeholder 3"/>
          <p:cNvSpPr>
            <a:spLocks noGrp="1"/>
          </p:cNvSpPr>
          <p:nvPr>
            <p:ph type="sldNum" sz="quarter" idx="12"/>
          </p:nvPr>
        </p:nvSpPr>
        <p:spPr/>
        <p:txBody>
          <a:bodyPr/>
          <a:lstStyle/>
          <a:p>
            <a:fld id="{FE6D4B2A-CC2B-429B-BD48-5D903B40813E}" type="slidenum">
              <a:rPr lang="en-US" smtClean="0"/>
              <a:pPr/>
              <a:t>1</a:t>
            </a:fld>
            <a:endParaRPr lang="en-US"/>
          </a:p>
        </p:txBody>
      </p:sp>
      <p:sp>
        <p:nvSpPr>
          <p:cNvPr id="75778" name="AutoShape 2" descr="data:image/jpeg;base64,/9j/4AAQSkZJRgABAQEAYABgAAD/4QAyRXhpZgAATU0AKgAAAAgAAUACAAIAAAAQAAAAGgAAAABwaG90b2J1Y2tldC5jb20A/9sAQwAKBwcJBwYKCQgJCwsKDA8ZEA8ODg8eFhcSGSQgJiUjICMiKC05MCgqNisiIzJEMjY7PUBAQCYwRktFPko5P0A9/9sAQwELCwsPDQ8dEBAdPSkjKT09PT09PT09PT09PT09PT09PT09PT09PT09PT09PT09PT09PT09PT09PT09PT09PT09/8AAEQgAzwDP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9mooooAKKKKACiiigAopM1zXi7x5pPg+DN7N5l0wzHaxnLt9f7o9zQB0FxcxWkEk1xIkUUY3M7thVHqTXkHjf41bRJY+Fxk9GvXXj/gAP8zXA+MPH+r+MJyLqXybNTlLWI4Qe5/vH61yxJPWgCa5u5r25e4upXmmkOXkdiWY+5NQ0UUAFFFFABV7Sdbv9CvkvNMuZLedOjIeo9COhHsao0UAe/8Agj4w2OtCKy1wR2N8cKsucQyn/wBlPt0r0tWDAEYwemK+Nc133gn4q6p4Y2Wl4WvtNHHlu3zxj/Yb+h4oA+jqKyPD/ibTPE9iLrSrpZk/jTo8Z9GXqK1qAFooooAKKKKACiiigAooooAKKKQnFAC1FNcRQQvLNIscaDLO5wFHuawPFfjnSfCFtvv5g9wwzHbR8yP+HYe5rwLxj8Q9X8XzMlxJ9nsQ2UtYjhfq394/WgDvfHPxnWMvY+FiGbo96w4H+4O/1NeOXV1Ne3MlxcyvLNIdzu7FmY+5qInNFABRRRQAUYzSgZFdz4K+Fmq+KGjuroNY6aefOcfNIP8AYH9elAHI6bpF9rFz9n060mupsFtkS7iAO9VpIZIpWjkRkdThlYYIPoRX1noHhrTPDVgLTS7ZYU6s/V3Pqzd6xfGfw40nxdG0rp9l1AD5bqMcn0Dj+IfrQB8x0Vv+KPBmreErvydSg/dMf3dxHzHJ9D2PsawCMUAFFFFAF3SNZvtCvkvNNuZLedP4kPUehHQj2Ne6eBvi7Y64I7LWzHZagcKr9IpT9f4T7Gvn6l3GgD7KBzS185+CPivqfhspaahvv9OHG1m/eRD/AGSe3sa930HxJpviWwW70q6SeM/eXoyH0ZeooA1aKQdKWgAooooAKKQnFc/4r8a6T4RtPM1CcGZhmO3jwZH+g7D3NAG7PPFbwvLNIkcaDLO7YCj1JryPxr8aI4RJY+FyJH+6164+Uf7g7/U8V5/4x+IWreL52WaQ29gDlLSM/L9WP8R+tcnQBNd3lxfXUlzdTyTTyHc8kjbmJ+tQ0UUAFFFAGRmgAwat6XpV7rN/HZ6dbSXFxIcBEGfxPoPeut8FfDDVfFZS5mBstNzzO6/M/wDuL3+vSvevDfhTS/CtkLfS7YJn/WStzJIfVm/yKAOK8E/B2y0YR3uuhL69GGWHrFEf/Zj9eK9NCgAAAAAcDHSlHFLQAmKKWigCtfWFtqNnJa3lvHPBIMNHIuQfwrxfxv8ABea033vhkNPAPmazY5df9w/xfTr9a9xpCM0AfG8sTwyMkiMjqcMrDBB9CKZX034y+G2leLo3ldRa6hj5bqJeT7OP4h+teCeKfBmreErvydRg/dMcR3EfMcn0PY+x5oA5+igjFFABnFaGi65qGgXy3umXUlvOvdTww9COhHsaz6KAPoPwT8X9P17yrPWdljqBwocnEUp9j/CfY16RkYzmvjUHkZ5FegeCPixqHhwpZ6lvvtMHAVjmSIf7JPUexoA+i6KzND8Qab4i09bzS7pJ4j1x95T6MOoNadAHkPjX41RW6vZ+Fws0pGGvHX5U/wB0Hqfc8fWvGb2/udRu5Lq9neeeQ5eSQ5Y1C5+dvrTaACiiigAoowTXZeCvhtqvi6RJtptNOB+a5dfveyDuf0oA5jT9Mu9VvEtbC3luLiQ4WOMZJ9/Ye9e1+B/g1b6YYr/xH5d1dD5ltRzHGf8Aa/vH9PrXc+GPCGleErMQaZAFYj95M/Mkh9Sf6dK3KAEVFRQFAAAwAOgp1cd44+Idr4Hns4rmymuTdKzKY3A27SPX61y//C/9M/6A15/38WgD1mivJv8Ahf8Apn/QGvP+/i0f8L/0z/oDXn/fxaAPWaK8m/4X/pn/AEBrz/v4tH/C/wDTP+gNef8AfxaAPWaK8m/4X/pn/QGvP+/i0f8AC/8ATP8AoDXn/fxaAPWarX2n2upWb2t9BHcW8gw0cgyDXl3/AAv/AEz/AKA15/38Wu58GeLYfGWjtqFvbSW6LK0RSRgTkAHPH1oA8u8b/BiazMl74Z3Twj5ms2OZF/3T/EPbr9a8okiaKRklVkdTgqwwQfQivsjA9K4/xn8ONJ8XI0zJ9l1AD5bqNeT/ALw/iH60AfMlFb/irwbq3hK78nUrf92x/dzx8xyfQ+vseawKACgHFFFAGloniDUfD2oJeaXcvBMvXb0YejDoRXufg74wabrcQg1kpp96q5JOfKk9we30NfPVaGif8hNP90/yoAoP/rG+ppKV/wDWN9TSUAFFFFAHo/wb8K6Z4k1W9m1WEzrZKjxxE/IxYn7w79OlfQUcaxIqRqqIowFUYAHoBXi37P3/AB+a5/1zh/m1e2UAFFFFAHiP7QH/ACENE/65S/zWvIa9e/aA/wCQhon/AFyl/mteQ0AFFFFABRRRQAUUUUAFfQfwL/5EeX/r8f8AktfPlfQfwL/5EaX/AK+3/ktAHpNFFFAFa+sLbUrSS1vYI57eQYeORcg18zfEnQLPw14yuLDTg624RHVXbJXcM4z6V9Q184/Gn/kotz/1wi/9BoA4KiiigArQ0P8A5Caf7p/lWfWhof8AyE0/3T/KgD38/BfwiSSba55/6eGrmfiF8M/Dvhvwbealp0E63MRQIXmLDlwDx9DXsdcR8Yf+Sbaj/vRf+jFoA+aj1ooooA9g/Z+/4/Nc/wCucP8ANq9srxP9n7/j81z/AK5w/wA2r2ygAooooA8R/aA/5CGi/wDXKX+a15DX0741l8Gxz2n/AAly25kKt5Hmq54yM42/hXM/avhD/csP+/Uv+FAHhFFe7/avhD/csP8Av1L/AIUfavhD/csP+/Uv+FAHhFFe7/avhD/csP8Av1L/AIUfavhD/csP+/Uv+FAHhFFe7/avhD/csP8Av1L/AIUfavhD/csP+/Uv+FAHhFfQfwL/AORHl/6/H/ktU/tXwh/uWH/fqX/Cu18Hv4ek0lj4VEQsfNIbylYDfgZ68+lAHQUUUUAJXzj8af8Akotz/wBcIv8A0Gvo6vnH40/8lFuf+uEX/oNAHBUA4oooA+gtI+D/AIVvdGsrma2uTJNAkjYuGHJUE1oQfB3wpbSiSO2uQwH/AD8NXU+Hf+Rb0z/r0i/9AFaNABXEfGH/AJJtqP8AvRf+jFrt64j4w/8AJNtR/wB6L/0YtAHzVRRRQB7B+z9/x+a5/wBc4f5tXtleJ/s/f8fmuf8AXOH+bV7ZQAUUUUAeI/tAf8hDRf8ArlL/ADWvIa9e/aA/5CGif9cpf5rXkNABRRRQAUUUUAFFFFABX0H8DP8AkR5f+vt/5LXz5X0H8C/+RGl/6+3/AJLQB6TRRRQAlfOPxp/5KLc/9cIv/Qa+jq+cfjT/AMlFuf8ArhF/6DQBwVFFFAH134d/5FvTP+vSL/0AVo1neHf+Rb0z/r0i/wDQBWjQAVxHxh/5JtqP+9F/6MWu3riPjD/yTbUf96L/ANGLQB81UUUUAewfs/f8fmuf9c4f5tXtleJ/s/f8fmuf9c4f5tXtlABRRRQB4j+0B/yENE/65S/zWvIa+nvGnw9sfG89pJe3VzAbVWVRDt5yR1yPauZ/4UJon/QT1D/xz/CgDweiveP+FCaJ/wBBPUP/ABz/AAo/4UJon/QT1D/xz/CgDweiveP+FCaJ/wBBPUP/ABz/AAo/4UJon/QT1D/xz/CgDweiveP+FCaJ/wBBPUP/ABz/AAo/4UJon/QT1D/xz/CgDwevoP4F/wDIjS/9fb/yWqn/AAoTRP8AoJ6h/wCOf4V2vg/wpbeDtJbT7OeaaNpTLulxnJwO30oA36KKKAEr5x+NP/JRbn/rhF/6DX0dXzj8af8Akotz/wBcIv8A0GgDgqKKKAPrvw7/AMi3pn/XpF/6AK0azvDv/It6Z/16Rf8AoArRoAK4j4w/8k21H/ei/wDRi129cR8Yf+Sbaj/vRf8AoxaAPmqiiigD2D9n7/j81z/rnD/Nq9sr43iuZoM+TK8eeuxiM/lUn9oXn/P1P/38b/GgD7Eor47/ALQu/wDn6n/7+N/jR/aF3/z9T/8Afxv8aAPsSivjv+0Lv/n6n/7+N/jR/aF3/wA/U/8A38b/ABoA+xKK+O/7Qu/+fqf/AL+N/jR/aF3/AM/U/wD38b/GgD7Eor47/tC7/wCfqf8A7+N/jR/aF3/z9T/9/G/xoA+xKK+O/wC0Lv8A5+p/+/jf40f2hd/8/U//AH8b/GgD7Eor47/tC7/5+p/+/jf40f2hd/8AP1P/AN/G/wAaAPsSivjv+0Lv/n6n/wC/jf40f2hd/wDP1P8A9/G/xoA+wzXzj8af+Si3P/XCL/0GuK/tC8/5+p/+/jf41DLLJM++V2dvVjk0ANooooA+u/Dv/It6Z/16Rf8AoArRrO8O/wDIt6Z/16Rf+gCtGgAriPjD/wAk21H/AHov/Ri129cR8Yf+Sbaj/vRf+jFoA+aqKKKACiiigAooooAKKKKACiiigAooooAKKKKACiiigAooooAKKKKACiiigD678O/8i3pn/XpF/wCgCtGs7w7/AMi3pn/XpF/6AK0aACsLxn4ePirw1caStwLczlD5hXdjawPT8K3aQ0AeL/8ACgCf+Y+v/gP/APZUf8M/semvL/4D/wD2VTeEbDwhfaVcS+Ib2Fb77ZMpEt80bbQ3HG4V1j3uh+EfBep6n4beK4jTkAXBlVpThVGST6jigDjT+z+3/QeX/wABv/sqP+Gf3/6Dy/8AgN/9lXY2Xw7tb6zW61+8v7zVJ0DvN9pdBEx5xGoIAAz+lUIL7ULLSPFfhzUrl7mXTbJ5ba6c/vJIWRtu73GMZoA53/hn9v8AoPL/AOA3/wBlR/wz+3P/ABPlz/17/wD2Vek+A2Z/AmiM7FmazjJJOSeKyvAMjPq/i0SOzBdWcLuOcDA4FAHF/wDDP7dP7eXP/Xt/9lQf2f2H/MeX/wABv/sqvR61df8ACUS+MjLN/ZS6kNL2Z+TyMbS+P9/BzXSfEmR0j8O7HZd2sQA7TjI54+lAHGj9n58f8h5f/Ab/AOypT+z8wH/IeX/wG/8Asq9nFZPiwlfCGsFSQwspiCOo+Q0AeW/8M/semvL/AOA3/wBlQPgAx/5jy/8AgP8A/ZV1nhDx54ctPCGkW97rdqlzHaxrKrv8wYLyD71k+G/E40f4f+JNZif7QV1Sf7MSSQxYqE/DkUAZP/DP7f8AQeXn/p2/+yoP7P7D/mPLj/r2/wDsq7Cx+HNvcWSz6/e6je6nKoZ5vtToIWPJ8sA4GDWdbapqVvovi3w9q9y1zc6Zau8F03Dywsh2k+49aAMEfs/MR/yHl/8AAb/7Km/8KAYnjXl/8Bv/ALKvTPAzF/AuiMxJY2cZJJySdork9GuNRXS/Hsmms73seoT/AGcZyQQoxgfyoAwP+Gf3/wCg8v8A4Df/AGVH/CgG768v/gN/9lWhpVl4V1rRo2tPENxD4geIE3E186TLNjoVJxjPatbxh/aEGleEU1KZGvv7Xt1neAkI55/Q8UAcyP2f3P8AzHl/8Bv/ALKg/s/sP+Y8uf8Ar2/+yrT8ZXmqaV8SJdY00vJDpthDJdWwJ/ews7Bjj2wD+FdB4k1GLUf+EPvLGYtbXOqRMrKfvKUY4P8AhQBxn/DPz/8AQeX/AMBv/sqB+z+/bXl/8Bv/ALKuv1IT+MvGN3oqXtza6TpkSm7+zvsaeZ+Qu4c7QBzTbjweNDvbO68Kai9s8c6/abS4vGaKWP8Ai4OcNQB2Wm2psdMtbQvv8iJYt2MbtoAz+lWqRelLQAUhpaa5wAaAPHPCHiPwro+l3FrrtiHvReTOS2nmU7S3HzbTXVSPovjrwfq2meG4lgIUEA2phUSfeU4IHdetOTxbquv3t3B4T0q1ltbWQxPfXjlYncdQgXlvrS6d4x1Ky1620jxVpMNhJd/Lb3VvJuhlb+6fQ+lAFJ/ijHY6Cn2qylj1qDalxYSo6EkcMUbaQc9RUHhVk8aav4l1O4ZLc31t9hjs2bE0UYGCzr1GSRitHxD4o1yHxvF4f0Kx06eSS0+0b7ssO5yMj6VTvfEPibww/wDbGv8Ah3SntCQlzc2DkyoucAnPUe1AD/DHjLT/AAx4XtdK19ri11HT4zDJC1u5LBTwVIGCCMYNULS8vdK8G+I9ZW1mhn1u9Y2NvIuJP3mEUkdupP4Vs+KfGGo2msaFYeH7Wxu21aNnje5LBcDBHI7YqDUPEfjXQbOTUdW0TSp7GAbpRaTt5ir6jPpQA2L4Wyr4YGkt4i1IW5iw1v8AuzFuPJ425xu561h6zrUs/gfw7NqSyC50vV44b0BCSDFkFsd8gA/jXfap4z03TPDEOtMzSwXKqbeKP78zN0UD15rHk1Px20K3cXh/SRGx3G0e4JmA+v3c0AXNP+Jnh7U9QgsrWW6M07hEDWsijJ9yK1vFoJ8H6yACSbKbAHX7hqn4a8U23iTS7i4it2tru0JS4tpR80UgGcfT3rmdA8W+OPE+lC/07TND+zs7RjzZZAcg4PGaAOj8D2NufA+iGW1i3/Y4t26MZzt78VyGieHpfEPgLxNpsX7md9Xnkh3DCllZWUfQ4xW/pHjDU4PEcOg+KNNhsru5QtazWzl4pcdRzyDVLXvEXjjw9pt5qM+maF9jt/mJWVyxGcDj15FAF2y+JekppyrrJnsdSiXbcWrW7kq46hcAgg9qp6VpF/4j/wCEk1m6tjZNq9r9ls4JVxIsYUgMw7biRxV3RNS8Z6lJYXN7p2iJp9wEkd45HMgjYZ4B74NXfCniW417V9ftLiGKNNMuhBGyZy455bPfjtQBieGPHWlaD4Xs9M1oXNlqNhEIJbZ7d2YlRgEYGDntzSaBHrNn4O1vWdOtDHqWoXkt9DbToclNwwpGeCVBxW1458ST+GLXT5raCCVrm8S3bzQeFbuMd6zvGHxBfwl4t02wuLeN9OuYxJPNzviyxXPpgcUAZWsa/wCAPEGltJqli32x0+aNbN1uFf03Beufeq13a6lb+C/BEOprN9qj1eEssmWdE3NtDfRcCvRNZv8A7D4evdSthFK0Ns9xHnlXwpYfhXP6r4wu7D4cWfiNLeB7idIHMTZ2AuQDjv3oAnt4hJ8U9UDpujfSYVIIyD+8fIrjJ9NvvDPjXRtBWN5NGk1Rb2xk5PkjDB4/wLf5zXd63P4sj1ADQLLSZrUoMvdSOr7ucjjt0rmdE8W+N/EYvDY6XoX+h3DW8nmSSD5x1xz0oAuX1w3gfxre6nNb3EmjauiNPLChf7POvGWA7EVz3jBvDHiX5fDNi97r11cRuZoYJAVAYbixOABgV1i+K9U0nxVYaX4jtbSG31GECG4gLbfP7xknjr0+orW8WeI4PC+jNc+WJbuVhFa24+9NKei/T1oA3IxiNcjBwKfVPSWvX0y3bU1hS8ZAZkhzsVj2GeeKuUAFZPip54vC2qPajM62khQZxztNa1NdA4IYAg8EEdRQBynwyjii+Hej+TjDQljhcZO45rM+MZUeDYHBxKt9CYyOoOT0/Ci28M+KPCE80PhWaxvNLmdpFtr4sptyeoUjqKmt/C2t+IdZtr/xi9mtvZNvtrC0LFPM/vuT1+lAGJr9zqlt8YbOTR7KO9vP7Kx5UsvljGTk59a0NatvG3i3TZNHu9J0/TLW5IE1x9p80qgOcBR34rYl8N3z/E+DX/3X2KOwNu3zfNvye2OldYOlAHlXjaG50jxr4Kg0i3W6uLaKSOGKWTaHwoHLduK1dUk8e69p02m/2Np+npdL5UlybrzNiHhvl9cVp+IfDV9qfjrw7q9v5X2bTvM87c2G+YcYHeutoA8u1nRU0bxV8P8ASmcvZ2pdAWwA0gAIOPUmvUOKwvFvhePxPpiQi4a1u7eQTWtygy0Ljv8ASsIN8SUgMHkaDIwG0XJdwT/tFeme+KAINLj+z/FnxQltzDLYRyzAN0kxx+OM1zvw8u/GFt4OzoOnaZdWazylfOlZZWbPIxkCu98K+E38P2F7Jd3P2zVdRYyXdweAzc4AHYDNN+Hnh688MeFl0/UfK88TSP8Au23DDHigDnPCIufGviOPxFrVxbpcaTuhj06BGVrdzwS+7n19vyrf+KAx8ONX/wCua/8AoYqK+8L6hZfEC28QaF5IhuV8rU4XfbvHGHHqf8Petbxjos/iLwnfaZayRpNcqFVpCdo+YHnH0oAs+G/+RX0n/rzh/wDQBXKfDtSnijxoGBB/tEcH/gVdlpFo9jo1lZylTJb26RMV6EqoBx+Vcrqfh3X9J8UXmteFjYzDUEUXVrdllG5eA6kUAVfi2DJp+hqg3MdVhwB1PWl8Radb6v8AFS0sLyMSW9xosyOvsX7e9SQ+HPEfiLxDpt94q+wW9rpjmWG2s2ZvNk7FiewrauPD9zN4/tNdWSIW0Fi9syEneWLZyOMYoA4ix1K60LQ/EXgvWZC09pYzPYTH/lvBsOB9R/iO1SeI/wDkg2l/9cbP/wBCWul+IPgceMNNi+ySpbanbk+TM2QNp4ZSRzgio9W8G3t98NbTw7FPbi6gSBWkYnYdhBOOM9vSgDsl+6v0FeffCbp4m/7C8tegL0H0rmfBHhe68Nf2v9rlhk+23z3KeUT8qnscjrQBf8U+G4PE+iTWE52OfngmH3opB91h/npXHeBbbUPFerHXPETRyS6QTY20a8r5q/6yXHqeK9Lrm/BOg3egWOoxXvl7rjUJrhNjZ+Rjxn3oA6MdKWiigD//2Q==">
            <a:hlinkClick r:id="rId4"/>
          </p:cNvPr>
          <p:cNvSpPr>
            <a:spLocks noChangeAspect="1" noChangeArrowheads="1"/>
          </p:cNvSpPr>
          <p:nvPr/>
        </p:nvSpPr>
        <p:spPr bwMode="auto">
          <a:xfrm>
            <a:off x="3693320" y="148828"/>
            <a:ext cx="1478756" cy="1478757"/>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75780" name="AutoShape 4" descr="data:image/jpeg;base64,/9j/4AAQSkZJRgABAQEAYABgAAD/4QAyRXhpZgAATU0AKgAAAAgAAUACAAIAAAAQAAAAGgAAAABwaG90b2J1Y2tldC5jb20A/9sAQwAKBwcJBwYKCQgJCwsKDA8ZEA8ODg8eFhcSGSQgJiUjICMiKC05MCgqNisiIzJEMjY7PUBAQCYwRktFPko5P0A9/9sAQwELCwsPDQ8dEBAdPSkjKT09PT09PT09PT09PT09PT09PT09PT09PT09PT09PT09PT09PT09PT09PT09PT09PT09/8AAEQgAzwDP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9mooooAKKKKACiiigAopM1zXi7x5pPg+DN7N5l0wzHaxnLt9f7o9zQB0FxcxWkEk1xIkUUY3M7thVHqTXkHjf41bRJY+Fxk9GvXXj/gAP8zXA+MPH+r+MJyLqXybNTlLWI4Qe5/vH61yxJPWgCa5u5r25e4upXmmkOXkdiWY+5NQ0UUAFFFFABV7Sdbv9CvkvNMuZLedOjIeo9COhHsao0UAe/8Agj4w2OtCKy1wR2N8cKsucQyn/wBlPt0r0tWDAEYwemK+Nc133gn4q6p4Y2Wl4WvtNHHlu3zxj/Yb+h4oA+jqKyPD/ibTPE9iLrSrpZk/jTo8Z9GXqK1qAFooooAKKKKACiiigAooooAKKKQnFAC1FNcRQQvLNIscaDLO5wFHuawPFfjnSfCFtvv5g9wwzHbR8yP+HYe5rwLxj8Q9X8XzMlxJ9nsQ2UtYjhfq394/WgDvfHPxnWMvY+FiGbo96w4H+4O/1NeOXV1Ne3MlxcyvLNIdzu7FmY+5qInNFABRRRQAUYzSgZFdz4K+Fmq+KGjuroNY6aefOcfNIP8AYH9elAHI6bpF9rFz9n060mupsFtkS7iAO9VpIZIpWjkRkdThlYYIPoRX1noHhrTPDVgLTS7ZYU6s/V3Pqzd6xfGfw40nxdG0rp9l1AD5bqMcn0Dj+IfrQB8x0Vv+KPBmreErvydSg/dMf3dxHzHJ9D2PsawCMUAFFFFAF3SNZvtCvkvNNuZLedP4kPUehHQj2Ne6eBvi7Y64I7LWzHZagcKr9IpT9f4T7Gvn6l3GgD7KBzS185+CPivqfhspaahvv9OHG1m/eRD/AGSe3sa930HxJpviWwW70q6SeM/eXoyH0ZeooA1aKQdKWgAooooAKKQnFc/4r8a6T4RtPM1CcGZhmO3jwZH+g7D3NAG7PPFbwvLNIkcaDLO7YCj1JryPxr8aI4RJY+FyJH+6164+Uf7g7/U8V5/4x+IWreL52WaQ29gDlLSM/L9WP8R+tcnQBNd3lxfXUlzdTyTTyHc8kjbmJ+tQ0UUAFFFAGRmgAwat6XpV7rN/HZ6dbSXFxIcBEGfxPoPeut8FfDDVfFZS5mBstNzzO6/M/wDuL3+vSvevDfhTS/CtkLfS7YJn/WStzJIfVm/yKAOK8E/B2y0YR3uuhL69GGWHrFEf/Zj9eK9NCgAAAAAcDHSlHFLQAmKKWigCtfWFtqNnJa3lvHPBIMNHIuQfwrxfxv8ABea033vhkNPAPmazY5df9w/xfTr9a9xpCM0AfG8sTwyMkiMjqcMrDBB9CKZX034y+G2leLo3ldRa6hj5bqJeT7OP4h+teCeKfBmreErvydRg/dMcR3EfMcn0PY+x5oA5+igjFFABnFaGi65qGgXy3umXUlvOvdTww9COhHsaz6KAPoPwT8X9P17yrPWdljqBwocnEUp9j/CfY16RkYzmvjUHkZ5FegeCPixqHhwpZ6lvvtMHAVjmSIf7JPUexoA+i6KzND8Qab4i09bzS7pJ4j1x95T6MOoNadAHkPjX41RW6vZ+Fws0pGGvHX5U/wB0Hqfc8fWvGb2/udRu5Lq9neeeQ5eSQ5Y1C5+dvrTaACiiigAoowTXZeCvhtqvi6RJtptNOB+a5dfveyDuf0oA5jT9Mu9VvEtbC3luLiQ4WOMZJ9/Ye9e1+B/g1b6YYr/xH5d1dD5ltRzHGf8Aa/vH9PrXc+GPCGleErMQaZAFYj95M/Mkh9Sf6dK3KAEVFRQFAAAwAOgp1cd44+Idr4Hns4rmymuTdKzKY3A27SPX61y//C/9M/6A15/38WgD1mivJv8Ahf8Apn/QGvP+/i0f8L/0z/oDXn/fxaAPWaK8m/4X/pn/AEBrz/v4tH/C/wDTP+gNef8AfxaAPWaK8m/4X/pn/QGvP+/i0f8AC/8ATP8AoDXn/fxaAPWarX2n2upWb2t9BHcW8gw0cgyDXl3/AAv/AEz/AKA15/38Wu58GeLYfGWjtqFvbSW6LK0RSRgTkAHPH1oA8u8b/BiazMl74Z3Twj5ms2OZF/3T/EPbr9a8okiaKRklVkdTgqwwQfQivsjA9K4/xn8ONJ8XI0zJ9l1AD5bqNeT/ALw/iH60AfMlFb/irwbq3hK78nUrf92x/dzx8xyfQ+vseawKACgHFFFAGloniDUfD2oJeaXcvBMvXb0YejDoRXufg74wabrcQg1kpp96q5JOfKk9we30NfPVaGif8hNP90/yoAoP/rG+ppKV/wDWN9TSUAFFFFAHo/wb8K6Z4k1W9m1WEzrZKjxxE/IxYn7w79OlfQUcaxIqRqqIowFUYAHoBXi37P3/AB+a5/1zh/m1e2UAFFFFAHiP7QH/ACENE/65S/zWvIa9e/aA/wCQhon/AFyl/mteQ0AFFFFABRRRQAUUUUAFfQfwL/5EeX/r8f8AktfPlfQfwL/5EaX/AK+3/ktAHpNFFFAFa+sLbUrSS1vYI57eQYeORcg18zfEnQLPw14yuLDTg624RHVXbJXcM4z6V9Q184/Gn/kotz/1wi/9BoA4KiiigArQ0P8A5Caf7p/lWfWhof8AyE0/3T/KgD38/BfwiSSba55/6eGrmfiF8M/Dvhvwbealp0E63MRQIXmLDlwDx9DXsdcR8Yf+Sbaj/vRf+jFoA+aj1ooooA9g/Z+/4/Nc/wCucP8ANq9srxP9n7/j81z/AK5w/wA2r2ygAooooA8R/aA/5CGi/wDXKX+a15DX0741l8Gxz2n/AAly25kKt5Hmq54yM42/hXM/avhD/csP+/Uv+FAHhFFe7/avhD/csP8Av1L/AIUfavhD/csP+/Uv+FAHhFFe7/avhD/csP8Av1L/AIUfavhD/csP+/Uv+FAHhFFe7/avhD/csP8Av1L/AIUfavhD/csP+/Uv+FAHhFfQfwL/AORHl/6/H/ktU/tXwh/uWH/fqX/Cu18Hv4ek0lj4VEQsfNIbylYDfgZ68+lAHQUUUUAJXzj8af8Akotz/wBcIv8A0Gvo6vnH40/8lFuf+uEX/oNAHBUA4oooA+gtI+D/AIVvdGsrma2uTJNAkjYuGHJUE1oQfB3wpbSiSO2uQwH/AD8NXU+Hf+Rb0z/r0i/9AFaNABXEfGH/AJJtqP8AvRf+jFrt64j4w/8AJNtR/wB6L/0YtAHzVRRRQB7B+z9/x+a5/wBc4f5tXtleJ/s/f8fmuf8AXOH+bV7ZQAUUUUAeI/tAf8hDRf8ArlL/ADWvIa9e/aA/5CGif9cpf5rXkNABRRRQAUUUUAFFFFABX0H8DP8AkR5f+vt/5LXz5X0H8C/+RGl/6+3/AJLQB6TRRRQAlfOPxp/5KLc/9cIv/Qa+jq+cfjT/AMlFuf8ArhF/6DQBwVFFFAH134d/5FvTP+vSL/0AVo1neHf+Rb0z/r0i/wDQBWjQAVxHxh/5JtqP+9F/6MWu3riPjD/yTbUf96L/ANGLQB81UUUUAewfs/f8fmuf9c4f5tXtleJ/s/f8fmuf9c4f5tXtlABRRRQB4j+0B/yENE/65S/zWvIa+nvGnw9sfG89pJe3VzAbVWVRDt5yR1yPauZ/4UJon/QT1D/xz/CgDweiveP+FCaJ/wBBPUP/ABz/AAo/4UJon/QT1D/xz/CgDweiveP+FCaJ/wBBPUP/ABz/AAo/4UJon/QT1D/xz/CgDweiveP+FCaJ/wBBPUP/ABz/AAo/4UJon/QT1D/xz/CgDwevoP4F/wDIjS/9fb/yWqn/AAoTRP8AoJ6h/wCOf4V2vg/wpbeDtJbT7OeaaNpTLulxnJwO30oA36KKKAEr5x+NP/JRbn/rhF/6DX0dXzj8af8Akotz/wBcIv8A0GgDgqKKKAPrvw7/AMi3pn/XpF/6AK0azvDv/It6Z/16Rf8AoArRoAK4j4w/8k21H/ei/wDRi129cR8Yf+Sbaj/vRf8AoxaAPmqiiigD2D9n7/j81z/rnD/Nq9sr43iuZoM+TK8eeuxiM/lUn9oXn/P1P/38b/GgD7Eor47/ALQu/wDn6n/7+N/jR/aF3/z9T/8Afxv8aAPsSivjv+0Lv/n6n/7+N/jR/aF3/wA/U/8A38b/ABoA+xKK+O/7Qu/+fqf/AL+N/jR/aF3/AM/U/wD38b/GgD7Eor47/tC7/wCfqf8A7+N/jR/aF3/z9T/9/G/xoA+xKK+O/wC0Lv8A5+p/+/jf40f2hd/8/U//AH8b/GgD7Eor47/tC7/5+p/+/jf40f2hd/8AP1P/AN/G/wAaAPsSivjv+0Lv/n6n/wC/jf40f2hd/wDP1P8A9/G/xoA+wzXzj8af+Si3P/XCL/0GuK/tC8/5+p/+/jf41DLLJM++V2dvVjk0ANooooA+u/Dv/It6Z/16Rf8AoArRrO8O/wDIt6Z/16Rf+gCtGgAriPjD/wAk21H/AHov/Ri129cR8Yf+Sbaj/vRf+jFoA+aqKKKACiiigAooooAKKKKACiiigAooooAKKKKACiiigAooooAKKKKACiiigD678O/8i3pn/XpF/wCgCtGs7w7/AMi3pn/XpF/6AK0aACsLxn4ePirw1caStwLczlD5hXdjawPT8K3aQ0AeL/8ACgCf+Y+v/gP/APZUf8M/semvL/4D/wD2VTeEbDwhfaVcS+Ib2Fb77ZMpEt80bbQ3HG4V1j3uh+EfBep6n4beK4jTkAXBlVpThVGST6jigDjT+z+3/QeX/wABv/sqP+Gf3/6Dy/8AgN/9lXY2Xw7tb6zW61+8v7zVJ0DvN9pdBEx5xGoIAAz+lUIL7ULLSPFfhzUrl7mXTbJ5ba6c/vJIWRtu73GMZoA53/hn9v8AoPL/AOA3/wBlR/wz+3P/ABPlz/17/wD2Vek+A2Z/AmiM7FmazjJJOSeKyvAMjPq/i0SOzBdWcLuOcDA4FAHF/wDDP7dP7eXP/Xt/9lQf2f2H/MeX/wABv/sqvR61df8ACUS+MjLN/ZS6kNL2Z+TyMbS+P9/BzXSfEmR0j8O7HZd2sQA7TjI54+lAHGj9n58f8h5f/Ab/AOypT+z8wH/IeX/wG/8Asq9nFZPiwlfCGsFSQwspiCOo+Q0AeW/8M/semvL/AOA3/wBlQPgAx/5jy/8AgP8A/ZV1nhDx54ctPCGkW97rdqlzHaxrKrv8wYLyD71k+G/E40f4f+JNZif7QV1Sf7MSSQxYqE/DkUAZP/DP7f8AQeXn/p2/+yoP7P7D/mPLj/r2/wDsq7Cx+HNvcWSz6/e6je6nKoZ5vtToIWPJ8sA4GDWdbapqVvovi3w9q9y1zc6Zau8F03Dywsh2k+49aAMEfs/MR/yHl/8AAb/7Km/8KAYnjXl/8Bv/ALKvTPAzF/AuiMxJY2cZJJySdork9GuNRXS/Hsmms73seoT/AGcZyQQoxgfyoAwP+Gf3/wCg8v8A4Df/AGVH/CgG768v/gN/9lWhpVl4V1rRo2tPENxD4geIE3E186TLNjoVJxjPatbxh/aEGleEU1KZGvv7Xt1neAkI55/Q8UAcyP2f3P8AzHl/8Bv/ALKg/s/sP+Y8uf8Ar2/+yrT8ZXmqaV8SJdY00vJDpthDJdWwJ/ews7Bjj2wD+FdB4k1GLUf+EPvLGYtbXOqRMrKfvKUY4P8AhQBxn/DPz/8AQeX/AMBv/sqB+z+/bXl/8Bv/ALKuv1IT+MvGN3oqXtza6TpkSm7+zvsaeZ+Qu4c7QBzTbjweNDvbO68Kai9s8c6/abS4vGaKWP8Ai4OcNQB2Wm2psdMtbQvv8iJYt2MbtoAz+lWqRelLQAUhpaa5wAaAPHPCHiPwro+l3FrrtiHvReTOS2nmU7S3HzbTXVSPovjrwfq2meG4lgIUEA2phUSfeU4IHdetOTxbquv3t3B4T0q1ltbWQxPfXjlYncdQgXlvrS6d4x1Ky1620jxVpMNhJd/Lb3VvJuhlb+6fQ+lAFJ/ijHY6Cn2qylj1qDalxYSo6EkcMUbaQc9RUHhVk8aav4l1O4ZLc31t9hjs2bE0UYGCzr1GSRitHxD4o1yHxvF4f0Kx06eSS0+0b7ssO5yMj6VTvfEPibww/wDbGv8Ah3SntCQlzc2DkyoucAnPUe1AD/DHjLT/AAx4XtdK19ri11HT4zDJC1u5LBTwVIGCCMYNULS8vdK8G+I9ZW1mhn1u9Y2NvIuJP3mEUkdupP4Vs+KfGGo2msaFYeH7Wxu21aNnje5LBcDBHI7YqDUPEfjXQbOTUdW0TSp7GAbpRaTt5ir6jPpQA2L4Wyr4YGkt4i1IW5iw1v8AuzFuPJ425xu561h6zrUs/gfw7NqSyC50vV44b0BCSDFkFsd8gA/jXfap4z03TPDEOtMzSwXKqbeKP78zN0UD15rHk1Px20K3cXh/SRGx3G0e4JmA+v3c0AXNP+Jnh7U9QgsrWW6M07hEDWsijJ9yK1vFoJ8H6yACSbKbAHX7hqn4a8U23iTS7i4it2tru0JS4tpR80UgGcfT3rmdA8W+OPE+lC/07TND+zs7RjzZZAcg4PGaAOj8D2NufA+iGW1i3/Y4t26MZzt78VyGieHpfEPgLxNpsX7md9Xnkh3DCllZWUfQ4xW/pHjDU4PEcOg+KNNhsru5QtazWzl4pcdRzyDVLXvEXjjw9pt5qM+maF9jt/mJWVyxGcDj15FAF2y+JekppyrrJnsdSiXbcWrW7kq46hcAgg9qp6VpF/4j/wCEk1m6tjZNq9r9ls4JVxIsYUgMw7biRxV3RNS8Z6lJYXN7p2iJp9wEkd45HMgjYZ4B74NXfCniW417V9ftLiGKNNMuhBGyZy455bPfjtQBieGPHWlaD4Xs9M1oXNlqNhEIJbZ7d2YlRgEYGDntzSaBHrNn4O1vWdOtDHqWoXkt9DbToclNwwpGeCVBxW1458ST+GLXT5raCCVrm8S3bzQeFbuMd6zvGHxBfwl4t02wuLeN9OuYxJPNzviyxXPpgcUAZWsa/wCAPEGltJqli32x0+aNbN1uFf03Beufeq13a6lb+C/BEOprN9qj1eEssmWdE3NtDfRcCvRNZv8A7D4evdSthFK0Ns9xHnlXwpYfhXP6r4wu7D4cWfiNLeB7idIHMTZ2AuQDjv3oAnt4hJ8U9UDpujfSYVIIyD+8fIrjJ9NvvDPjXRtBWN5NGk1Rb2xk5PkjDB4/wLf5zXd63P4sj1ADQLLSZrUoMvdSOr7ucjjt0rmdE8W+N/EYvDY6XoX+h3DW8nmSSD5x1xz0oAuX1w3gfxre6nNb3EmjauiNPLChf7POvGWA7EVz3jBvDHiX5fDNi97r11cRuZoYJAVAYbixOABgV1i+K9U0nxVYaX4jtbSG31GECG4gLbfP7xknjr0+orW8WeI4PC+jNc+WJbuVhFa24+9NKei/T1oA3IxiNcjBwKfVPSWvX0y3bU1hS8ZAZkhzsVj2GeeKuUAFZPip54vC2qPajM62khQZxztNa1NdA4IYAg8EEdRQBynwyjii+Hej+TjDQljhcZO45rM+MZUeDYHBxKt9CYyOoOT0/Ci28M+KPCE80PhWaxvNLmdpFtr4sptyeoUjqKmt/C2t+IdZtr/xi9mtvZNvtrC0LFPM/vuT1+lAGJr9zqlt8YbOTR7KO9vP7Kx5UsvljGTk59a0NatvG3i3TZNHu9J0/TLW5IE1x9p80qgOcBR34rYl8N3z/E+DX/3X2KOwNu3zfNvye2OldYOlAHlXjaG50jxr4Kg0i3W6uLaKSOGKWTaHwoHLduK1dUk8e69p02m/2Np+npdL5UlybrzNiHhvl9cVp+IfDV9qfjrw7q9v5X2bTvM87c2G+YcYHeutoA8u1nRU0bxV8P8ASmcvZ2pdAWwA0gAIOPUmvUOKwvFvhePxPpiQi4a1u7eQTWtygy0Ljv8ASsIN8SUgMHkaDIwG0XJdwT/tFeme+KAINLj+z/FnxQltzDLYRyzAN0kxx+OM1zvw8u/GFt4OzoOnaZdWazylfOlZZWbPIxkCu98K+E38P2F7Jd3P2zVdRYyXdweAzc4AHYDNN+Hnh688MeFl0/UfK88TSP8Au23DDHigDnPCIufGviOPxFrVxbpcaTuhj06BGVrdzwS+7n19vyrf+KAx8ONX/wCua/8AoYqK+8L6hZfEC28QaF5IhuV8rU4XfbvHGHHqf8Petbxjos/iLwnfaZayRpNcqFVpCdo+YHnH0oAs+G/+RX0n/rzh/wDQBXKfDtSnijxoGBB/tEcH/gVdlpFo9jo1lZylTJb26RMV6EqoBx+Vcrqfh3X9J8UXmteFjYzDUEUXVrdllG5eA6kUAVfi2DJp+hqg3MdVhwB1PWl8Radb6v8AFS0sLyMSW9xosyOvsX7e9SQ+HPEfiLxDpt94q+wW9rpjmWG2s2ZvNk7FiewrauPD9zN4/tNdWSIW0Fi9syEneWLZyOMYoA4ix1K60LQ/EXgvWZC09pYzPYTH/lvBsOB9R/iO1SeI/wDkg2l/9cbP/wBCWul+IPgceMNNi+ySpbanbk+TM2QNp4ZSRzgio9W8G3t98NbTw7FPbi6gSBWkYnYdhBOOM9vSgDsl+6v0FeffCbp4m/7C8tegL0H0rmfBHhe68Nf2v9rlhk+23z3KeUT8qnscjrQBf8U+G4PE+iTWE52OfngmH3opB91h/npXHeBbbUPFerHXPETRyS6QTY20a8r5q/6yXHqeK9Lrm/BOg3egWOoxXvl7rjUJrhNjZ+Rjxn3oA6MdKWiigD//2Q==">
            <a:hlinkClick r:id="rId4"/>
          </p:cNvPr>
          <p:cNvSpPr>
            <a:spLocks noChangeAspect="1" noChangeArrowheads="1"/>
          </p:cNvSpPr>
          <p:nvPr/>
        </p:nvSpPr>
        <p:spPr bwMode="auto">
          <a:xfrm>
            <a:off x="3693320" y="148828"/>
            <a:ext cx="1478756" cy="1478757"/>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75781" name="Picture 2" descr="cid:image003.png@01CD4884.D6D3F370"/>
          <p:cNvPicPr>
            <a:picLocks noChangeAspect="1" noChangeArrowheads="1"/>
          </p:cNvPicPr>
          <p:nvPr/>
        </p:nvPicPr>
        <p:blipFill>
          <a:blip r:embed="rId5" r:link="rId6" cstate="print"/>
          <a:srcRect/>
          <a:stretch>
            <a:fillRect/>
          </a:stretch>
        </p:blipFill>
        <p:spPr bwMode="auto">
          <a:xfrm>
            <a:off x="1257300" y="5372100"/>
            <a:ext cx="866775" cy="628650"/>
          </a:xfrm>
          <a:prstGeom prst="rect">
            <a:avLst/>
          </a:prstGeom>
          <a:noFill/>
          <a:ln w="9525">
            <a:noFill/>
            <a:miter lim="800000"/>
            <a:headEnd/>
            <a:tailEnd/>
          </a:ln>
        </p:spPr>
      </p:pic>
    </p:spTree>
    <p:extLst>
      <p:ext uri="{BB962C8B-B14F-4D97-AF65-F5344CB8AC3E}">
        <p14:creationId xmlns:p14="http://schemas.microsoft.com/office/powerpoint/2010/main" val="3689769555"/>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64D8C-C5C0-AB83-7D54-FCC934BC89A1}"/>
              </a:ext>
            </a:extLst>
          </p:cNvPr>
          <p:cNvSpPr>
            <a:spLocks noGrp="1"/>
          </p:cNvSpPr>
          <p:nvPr>
            <p:ph type="title"/>
          </p:nvPr>
        </p:nvSpPr>
        <p:spPr/>
        <p:txBody>
          <a:bodyPr vert="horz" lIns="68580" tIns="34290" rIns="68580" bIns="34290" rtlCol="0" anchor="ctr">
            <a:normAutofit/>
            <a:scene3d>
              <a:camera prst="orthographicFront"/>
              <a:lightRig rig="soft" dir="t"/>
            </a:scene3d>
            <a:sp3d prstMaterial="softEdge">
              <a:bevelT w="25400" h="25400"/>
            </a:sp3d>
          </a:bodyPr>
          <a:lstStyle/>
          <a:p>
            <a:r>
              <a:rPr lang="en-US" b="1" u="sng">
                <a:cs typeface="Lucida Sans Unicode"/>
              </a:rPr>
              <a:t>Required Ownership Information</a:t>
            </a:r>
          </a:p>
        </p:txBody>
      </p:sp>
      <p:sp>
        <p:nvSpPr>
          <p:cNvPr id="2" name="Content Placeholder 1">
            <a:extLst>
              <a:ext uri="{FF2B5EF4-FFF2-40B4-BE49-F238E27FC236}">
                <a16:creationId xmlns:a16="http://schemas.microsoft.com/office/drawing/2014/main" id="{33FF407E-97AA-854A-F2D9-6854D8ECF8B8}"/>
              </a:ext>
            </a:extLst>
          </p:cNvPr>
          <p:cNvSpPr>
            <a:spLocks noGrp="1"/>
          </p:cNvSpPr>
          <p:nvPr>
            <p:ph idx="1"/>
          </p:nvPr>
        </p:nvSpPr>
        <p:spPr/>
        <p:txBody>
          <a:bodyPr vert="horz" lIns="68580" tIns="34290" rIns="68580" bIns="34290" rtlCol="0" anchor="t">
            <a:normAutofit/>
          </a:bodyPr>
          <a:lstStyle/>
          <a:p>
            <a:pPr indent="-191929"/>
            <a:r>
              <a:rPr lang="en-US">
                <a:cs typeface="Lucida Sans Unicode"/>
              </a:rPr>
              <a:t>Proof of Ownership</a:t>
            </a:r>
          </a:p>
          <a:p>
            <a:pPr indent="-191929"/>
            <a:r>
              <a:rPr lang="en-US">
                <a:cs typeface="Lucida Sans Unicode"/>
              </a:rPr>
              <a:t>Driver's License &amp; Social Security Card, for individual owners</a:t>
            </a:r>
          </a:p>
          <a:p>
            <a:pPr indent="-191929"/>
            <a:r>
              <a:rPr lang="en-US">
                <a:cs typeface="Lucida Sans Unicode"/>
              </a:rPr>
              <a:t>Employer Identification Number (EIN), for company-owned properties</a:t>
            </a:r>
          </a:p>
          <a:p>
            <a:pPr indent="-191929"/>
            <a:r>
              <a:rPr lang="en-US">
                <a:cs typeface="Lucida Sans Unicode"/>
              </a:rPr>
              <a:t>Direct Deposit Form, along with voided check</a:t>
            </a:r>
          </a:p>
          <a:p>
            <a:pPr indent="-191929"/>
            <a:r>
              <a:rPr lang="en-US">
                <a:cs typeface="Lucida Sans Unicode"/>
              </a:rPr>
              <a:t>W-9</a:t>
            </a:r>
          </a:p>
          <a:p>
            <a:pPr indent="-191929"/>
            <a:r>
              <a:rPr lang="en-US">
                <a:cs typeface="Lucida Sans Unicode"/>
              </a:rPr>
              <a:t>Assignment of Agent, if unit is managed by third-party</a:t>
            </a:r>
          </a:p>
          <a:p>
            <a:pPr indent="-191929"/>
            <a:r>
              <a:rPr lang="en-US">
                <a:cs typeface="Lucida Sans Unicode"/>
              </a:rPr>
              <a:t>Ratification of Existing Contract, if unit is currently occupied by FWHS clients</a:t>
            </a:r>
          </a:p>
        </p:txBody>
      </p:sp>
      <p:sp>
        <p:nvSpPr>
          <p:cNvPr id="3" name="Slide Number Placeholder 2">
            <a:extLst>
              <a:ext uri="{FF2B5EF4-FFF2-40B4-BE49-F238E27FC236}">
                <a16:creationId xmlns:a16="http://schemas.microsoft.com/office/drawing/2014/main" id="{A20E5C4C-1E5F-4D6A-8709-5D0D15131445}"/>
              </a:ext>
            </a:extLst>
          </p:cNvPr>
          <p:cNvSpPr>
            <a:spLocks noGrp="1"/>
          </p:cNvSpPr>
          <p:nvPr>
            <p:ph type="sldNum" sz="quarter" idx="12"/>
          </p:nvPr>
        </p:nvSpPr>
        <p:spPr/>
        <p:txBody>
          <a:bodyPr/>
          <a:lstStyle/>
          <a:p>
            <a:fld id="{FE6D4B2A-CC2B-429B-BD48-5D903B40813E}" type="slidenum">
              <a:rPr lang="en-US" smtClean="0"/>
              <a:pPr/>
              <a:t>10</a:t>
            </a:fld>
            <a:endParaRPr lang="en-US"/>
          </a:p>
        </p:txBody>
      </p:sp>
    </p:spTree>
    <p:extLst>
      <p:ext uri="{BB962C8B-B14F-4D97-AF65-F5344CB8AC3E}">
        <p14:creationId xmlns:p14="http://schemas.microsoft.com/office/powerpoint/2010/main" val="11197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74DFCC-F0A3-A2C4-2033-119A3EAAE95E}"/>
              </a:ext>
            </a:extLst>
          </p:cNvPr>
          <p:cNvSpPr>
            <a:spLocks noGrp="1"/>
          </p:cNvSpPr>
          <p:nvPr>
            <p:ph type="title"/>
          </p:nvPr>
        </p:nvSpPr>
        <p:spPr/>
        <p:txBody>
          <a:bodyPr>
            <a:normAutofit/>
          </a:bodyPr>
          <a:lstStyle/>
          <a:p>
            <a:pPr algn="ctr"/>
            <a:r>
              <a:rPr lang="en-US" sz="4000"/>
              <a:t>FWHS Required Forms</a:t>
            </a:r>
          </a:p>
        </p:txBody>
      </p:sp>
      <p:sp>
        <p:nvSpPr>
          <p:cNvPr id="22" name="Content Placeholder 21">
            <a:extLst>
              <a:ext uri="{FF2B5EF4-FFF2-40B4-BE49-F238E27FC236}">
                <a16:creationId xmlns:a16="http://schemas.microsoft.com/office/drawing/2014/main" id="{23F25EBD-0894-8109-FC05-C679AAA42EA6}"/>
              </a:ext>
            </a:extLst>
          </p:cNvPr>
          <p:cNvSpPr>
            <a:spLocks noGrp="1"/>
          </p:cNvSpPr>
          <p:nvPr>
            <p:ph idx="1"/>
          </p:nvPr>
        </p:nvSpPr>
        <p:spPr/>
        <p:txBody>
          <a:bodyPr vert="horz" lIns="91440" tIns="45720" rIns="91440" bIns="45720" rtlCol="0" anchor="t">
            <a:normAutofit lnSpcReduction="10000"/>
          </a:bodyPr>
          <a:lstStyle/>
          <a:p>
            <a:pPr marL="285750" indent="-285750"/>
            <a:r>
              <a:rPr lang="en-US"/>
              <a:t>Direct Deposit Form</a:t>
            </a:r>
          </a:p>
          <a:p>
            <a:pPr marL="628650" lvl="1" indent="-285750"/>
            <a:r>
              <a:rPr lang="en-US">
                <a:ea typeface="+mn-lt"/>
                <a:cs typeface="+mn-lt"/>
              </a:rPr>
              <a:t>If Agent if the payee, form must be NOTARIZED</a:t>
            </a:r>
          </a:p>
          <a:p>
            <a:pPr marL="628650" lvl="1" indent="-285750"/>
            <a:r>
              <a:rPr lang="en-US">
                <a:ea typeface="+mn-lt"/>
                <a:cs typeface="+mn-lt"/>
              </a:rPr>
              <a:t>The payee receiving the 1099 will be responsible for providing the banking information</a:t>
            </a:r>
          </a:p>
          <a:p>
            <a:pPr marL="628650" lvl="1" indent="-285750"/>
            <a:r>
              <a:rPr lang="en-US">
                <a:ea typeface="+mn-lt"/>
                <a:cs typeface="+mn-lt"/>
              </a:rPr>
              <a:t>A voided check or bank verification must be attached</a:t>
            </a:r>
          </a:p>
          <a:p>
            <a:pPr marL="285750" indent="-285750"/>
            <a:r>
              <a:rPr lang="en-US"/>
              <a:t>W-9</a:t>
            </a:r>
          </a:p>
          <a:p>
            <a:pPr marL="628650" lvl="1" indent="-285750"/>
            <a:r>
              <a:rPr lang="en-US"/>
              <a:t>If owner is someone else as payee, a W-9 is required for both the owner and the payee.</a:t>
            </a:r>
          </a:p>
          <a:p>
            <a:pPr marL="628650" lvl="1" indent="-285750"/>
            <a:r>
              <a:rPr lang="en-US"/>
              <a:t>The name on W-9 must match name on social security or EIN letter</a:t>
            </a:r>
          </a:p>
          <a:p>
            <a:pPr marL="285750" indent="-285750"/>
            <a:r>
              <a:rPr lang="en-US"/>
              <a:t>Assignment of Agent</a:t>
            </a:r>
          </a:p>
          <a:p>
            <a:pPr marL="628650" lvl="1" indent="-285750"/>
            <a:r>
              <a:rPr lang="en-US"/>
              <a:t>If someone other than owner is managing the property</a:t>
            </a:r>
          </a:p>
          <a:p>
            <a:pPr marL="628650" lvl="1" indent="-285750"/>
            <a:r>
              <a:rPr lang="en-US"/>
              <a:t>Must be NOTARIZED</a:t>
            </a:r>
          </a:p>
          <a:p>
            <a:pPr marL="285750" indent="-285750"/>
            <a:r>
              <a:rPr lang="en-US"/>
              <a:t>Ratification of Existing Contract</a:t>
            </a:r>
          </a:p>
          <a:p>
            <a:pPr marL="628650" lvl="1" indent="-285750"/>
            <a:r>
              <a:rPr lang="en-US"/>
              <a:t>Must be completed if property is occupied by FWHS client</a:t>
            </a:r>
          </a:p>
        </p:txBody>
      </p:sp>
    </p:spTree>
    <p:extLst>
      <p:ext uri="{BB962C8B-B14F-4D97-AF65-F5344CB8AC3E}">
        <p14:creationId xmlns:p14="http://schemas.microsoft.com/office/powerpoint/2010/main" val="60434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857250"/>
            <a:ext cx="6172200" cy="571500"/>
          </a:xfrm>
        </p:spPr>
        <p:txBody>
          <a:bodyPr>
            <a:normAutofit/>
          </a:bodyPr>
          <a:lstStyle/>
          <a:p>
            <a:pPr algn="ctr"/>
            <a:r>
              <a:rPr lang="en-US">
                <a:solidFill>
                  <a:schemeClr val="tx1"/>
                </a:solidFill>
              </a:rPr>
              <a:t>Debarments</a:t>
            </a:r>
          </a:p>
        </p:txBody>
      </p:sp>
      <p:sp>
        <p:nvSpPr>
          <p:cNvPr id="3" name="Slide Number Placeholder 2"/>
          <p:cNvSpPr>
            <a:spLocks noGrp="1"/>
          </p:cNvSpPr>
          <p:nvPr>
            <p:ph type="sldNum" sz="quarter" idx="12"/>
          </p:nvPr>
        </p:nvSpPr>
        <p:spPr/>
        <p:txBody>
          <a:bodyPr/>
          <a:lstStyle/>
          <a:p>
            <a:fld id="{FE6D4B2A-CC2B-429B-BD48-5D903B40813E}" type="slidenum">
              <a:rPr lang="en-US" smtClean="0"/>
              <a:pPr/>
              <a:t>12</a:t>
            </a:fld>
            <a:endParaRPr lang="en-US"/>
          </a:p>
        </p:txBody>
      </p:sp>
      <p:sp>
        <p:nvSpPr>
          <p:cNvPr id="8" name="TextBox 7"/>
          <p:cNvSpPr txBox="1"/>
          <p:nvPr/>
        </p:nvSpPr>
        <p:spPr>
          <a:xfrm>
            <a:off x="1485900" y="1428751"/>
            <a:ext cx="6000750" cy="4039567"/>
          </a:xfrm>
          <a:prstGeom prst="rect">
            <a:avLst/>
          </a:prstGeom>
          <a:noFill/>
        </p:spPr>
        <p:txBody>
          <a:bodyPr wrap="square" rtlCol="0">
            <a:spAutoFit/>
          </a:bodyPr>
          <a:lstStyle/>
          <a:p>
            <a:pPr algn="just">
              <a:buFont typeface="Wingdings" pitchFamily="2" charset="2"/>
              <a:buChar char="Ø"/>
            </a:pPr>
            <a:r>
              <a:rPr lang="en-US" sz="1350"/>
              <a:t>  A debarment sanction means that an individual, organization and its affiliates are excluded from conducting business with any Federal Agency government-wide.</a:t>
            </a:r>
          </a:p>
          <a:p>
            <a:endParaRPr lang="en-US" sz="1350"/>
          </a:p>
          <a:p>
            <a:pPr lvl="1">
              <a:buFont typeface="Arial" pitchFamily="34" charset="0"/>
              <a:buChar char="•"/>
            </a:pPr>
            <a:r>
              <a:rPr lang="en-US" sz="1350"/>
              <a:t> Who does HUD sanction?</a:t>
            </a:r>
          </a:p>
          <a:p>
            <a:pPr lvl="2">
              <a:buFont typeface="Arial" pitchFamily="34" charset="0"/>
              <a:buChar char="•"/>
            </a:pPr>
            <a:r>
              <a:rPr lang="en-US" sz="1350"/>
              <a:t>Landlords</a:t>
            </a:r>
          </a:p>
          <a:p>
            <a:pPr lvl="2">
              <a:buFont typeface="Arial" pitchFamily="34" charset="0"/>
              <a:buChar char="•"/>
            </a:pPr>
            <a:r>
              <a:rPr lang="en-US" sz="1350"/>
              <a:t>Loan Officers</a:t>
            </a:r>
          </a:p>
          <a:p>
            <a:pPr lvl="2">
              <a:buFont typeface="Arial" pitchFamily="34" charset="0"/>
              <a:buChar char="•"/>
            </a:pPr>
            <a:r>
              <a:rPr lang="en-US" sz="1350"/>
              <a:t>Builders and Developers</a:t>
            </a:r>
          </a:p>
          <a:p>
            <a:pPr lvl="2">
              <a:buFont typeface="Arial" pitchFamily="34" charset="0"/>
              <a:buChar char="•"/>
            </a:pPr>
            <a:r>
              <a:rPr lang="en-US" sz="1350"/>
              <a:t>Real Estate Brokers or Agents</a:t>
            </a:r>
          </a:p>
          <a:p>
            <a:pPr lvl="2">
              <a:buFont typeface="Arial" pitchFamily="34" charset="0"/>
              <a:buChar char="•"/>
            </a:pPr>
            <a:r>
              <a:rPr lang="en-US" sz="1350"/>
              <a:t>Management Agents</a:t>
            </a:r>
          </a:p>
          <a:p>
            <a:pPr lvl="2">
              <a:buFont typeface="Arial" pitchFamily="34" charset="0"/>
              <a:buChar char="•"/>
            </a:pPr>
            <a:r>
              <a:rPr lang="en-US" sz="1350"/>
              <a:t>Appraisers and Inspectors</a:t>
            </a:r>
          </a:p>
          <a:p>
            <a:pPr lvl="2">
              <a:buFont typeface="Arial" pitchFamily="34" charset="0"/>
              <a:buChar char="•"/>
            </a:pPr>
            <a:r>
              <a:rPr lang="en-US" sz="1350"/>
              <a:t>Contractors</a:t>
            </a:r>
          </a:p>
          <a:p>
            <a:pPr lvl="2">
              <a:buFont typeface="Arial" pitchFamily="34" charset="0"/>
              <a:buChar char="•"/>
            </a:pPr>
            <a:endParaRPr lang="en-US" sz="1350"/>
          </a:p>
          <a:p>
            <a:pPr algn="just">
              <a:buFont typeface="Wingdings" pitchFamily="2" charset="2"/>
              <a:buChar char="Ø"/>
            </a:pPr>
            <a:r>
              <a:rPr lang="en-US" sz="1350"/>
              <a:t>  FWHS will verify online with the Debarment list to ensure the         landlord and/or Agent are NOT on the list</a:t>
            </a:r>
          </a:p>
          <a:p>
            <a:pPr>
              <a:buFont typeface="Wingdings" pitchFamily="2" charset="2"/>
              <a:buChar char="Ø"/>
            </a:pPr>
            <a:endParaRPr lang="en-US" sz="1350"/>
          </a:p>
          <a:p>
            <a:pPr algn="just">
              <a:buFont typeface="Wingdings" pitchFamily="2" charset="2"/>
              <a:buChar char="Ø"/>
            </a:pPr>
            <a:r>
              <a:rPr lang="en-US" sz="1350"/>
              <a:t>  If the interested landlord/agent is on the Debarment list, they will not participate with the FWHS as a landlord.</a:t>
            </a:r>
          </a:p>
          <a:p>
            <a:endParaRPr lang="en-US" sz="1350"/>
          </a:p>
        </p:txBody>
      </p:sp>
    </p:spTree>
    <p:extLst>
      <p:ext uri="{BB962C8B-B14F-4D97-AF65-F5344CB8AC3E}">
        <p14:creationId xmlns:p14="http://schemas.microsoft.com/office/powerpoint/2010/main" val="400710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857250"/>
            <a:ext cx="6172200" cy="914400"/>
          </a:xfrm>
        </p:spPr>
        <p:txBody>
          <a:bodyPr>
            <a:normAutofit/>
          </a:bodyPr>
          <a:lstStyle/>
          <a:p>
            <a:pPr algn="ctr"/>
            <a:r>
              <a:rPr lang="en-US"/>
              <a:t>Affordablehousing.com</a:t>
            </a:r>
            <a:br>
              <a:rPr lang="en-US"/>
            </a:br>
            <a:r>
              <a:rPr lang="en-US"/>
              <a:t>Property Listing Form</a:t>
            </a:r>
          </a:p>
        </p:txBody>
      </p:sp>
      <p:pic>
        <p:nvPicPr>
          <p:cNvPr id="5" name="Content Placeholder 4" descr="gosection8.listing.jpg"/>
          <p:cNvPicPr>
            <a:picLocks noGrp="1" noChangeAspect="1"/>
          </p:cNvPicPr>
          <p:nvPr>
            <p:ph sz="half" idx="1"/>
          </p:nvPr>
        </p:nvPicPr>
        <p:blipFill>
          <a:blip r:embed="rId2" cstate="print"/>
          <a:stretch>
            <a:fillRect/>
          </a:stretch>
        </p:blipFill>
        <p:spPr>
          <a:xfrm>
            <a:off x="434686" y="2048741"/>
            <a:ext cx="3028950" cy="4114800"/>
          </a:xfrm>
          <a:ln>
            <a:solidFill>
              <a:schemeClr val="accent1"/>
            </a:solidFill>
          </a:ln>
        </p:spPr>
      </p:pic>
      <p:sp>
        <p:nvSpPr>
          <p:cNvPr id="3" name="Slide Number Placeholder 2"/>
          <p:cNvSpPr>
            <a:spLocks noGrp="1"/>
          </p:cNvSpPr>
          <p:nvPr>
            <p:ph type="sldNum" sz="quarter" idx="12"/>
          </p:nvPr>
        </p:nvSpPr>
        <p:spPr/>
        <p:txBody>
          <a:bodyPr/>
          <a:lstStyle/>
          <a:p>
            <a:fld id="{FE6D4B2A-CC2B-429B-BD48-5D903B40813E}" type="slidenum">
              <a:rPr lang="en-US" smtClean="0"/>
              <a:pPr/>
              <a:t>13</a:t>
            </a:fld>
            <a:endParaRPr lang="en-US"/>
          </a:p>
        </p:txBody>
      </p:sp>
      <p:sp>
        <p:nvSpPr>
          <p:cNvPr id="8" name="TextBox 7"/>
          <p:cNvSpPr txBox="1"/>
          <p:nvPr/>
        </p:nvSpPr>
        <p:spPr>
          <a:xfrm>
            <a:off x="4229100" y="1885952"/>
            <a:ext cx="3600450" cy="3854901"/>
          </a:xfrm>
          <a:prstGeom prst="rect">
            <a:avLst/>
          </a:prstGeom>
          <a:noFill/>
        </p:spPr>
        <p:txBody>
          <a:bodyPr wrap="square" lIns="91440" tIns="45720" rIns="91440" bIns="45720" rtlCol="0" anchor="t">
            <a:spAutoFit/>
          </a:bodyPr>
          <a:lstStyle/>
          <a:p>
            <a:r>
              <a:rPr lang="en-US" sz="1350"/>
              <a:t>Three ways to list your properties for FREE:</a:t>
            </a:r>
          </a:p>
          <a:p>
            <a:endParaRPr lang="en-US" sz="1500"/>
          </a:p>
          <a:p>
            <a:pPr lvl="1">
              <a:buFont typeface="Arial" pitchFamily="34" charset="0"/>
              <a:buChar char="•"/>
            </a:pPr>
            <a:r>
              <a:rPr lang="en-US" sz="1050">
                <a:hlinkClick r:id="rId3"/>
              </a:rPr>
              <a:t> www.affordablehousing.com</a:t>
            </a:r>
            <a:endParaRPr lang="en-US" sz="1050"/>
          </a:p>
          <a:p>
            <a:endParaRPr lang="en-US" sz="1050"/>
          </a:p>
          <a:p>
            <a:pPr lvl="1">
              <a:buFont typeface="Arial" pitchFamily="34" charset="0"/>
              <a:buChar char="•"/>
            </a:pPr>
            <a:r>
              <a:rPr lang="en-US" sz="1050"/>
              <a:t> Toll Free Number @:  	866.466.7328</a:t>
            </a:r>
          </a:p>
          <a:p>
            <a:endParaRPr lang="en-US" sz="1050"/>
          </a:p>
          <a:p>
            <a:pPr lvl="1">
              <a:buFont typeface="Arial" pitchFamily="34" charset="0"/>
              <a:buChar char="•"/>
            </a:pPr>
            <a:r>
              <a:rPr lang="en-US" sz="1050"/>
              <a:t> FAX @:  561.416.9848</a:t>
            </a:r>
          </a:p>
          <a:p>
            <a:pPr>
              <a:buFont typeface="Arial" pitchFamily="34" charset="0"/>
              <a:buChar char="•"/>
            </a:pPr>
            <a:endParaRPr lang="en-US" sz="900">
              <a:solidFill>
                <a:schemeClr val="bg1"/>
              </a:solidFill>
              <a:latin typeface="Baskerville Old Face" pitchFamily="18" charset="0"/>
            </a:endParaRPr>
          </a:p>
          <a:p>
            <a:pPr>
              <a:buFont typeface="Arial" pitchFamily="34" charset="0"/>
              <a:buChar char="•"/>
            </a:pPr>
            <a:r>
              <a:rPr lang="en-US" sz="1050">
                <a:latin typeface="Baskerville Old Face"/>
              </a:rPr>
              <a:t>Please use </a:t>
            </a:r>
            <a:r>
              <a:rPr lang="en-US" sz="1050" b="1">
                <a:latin typeface="Baskerville Old Face"/>
              </a:rPr>
              <a:t>ONE</a:t>
            </a:r>
            <a:r>
              <a:rPr lang="en-US" sz="1050">
                <a:latin typeface="Baskerville Old Face"/>
              </a:rPr>
              <a:t> form per property</a:t>
            </a:r>
          </a:p>
          <a:p>
            <a:endParaRPr lang="en-US" sz="1050" b="1" i="1">
              <a:latin typeface="Baskerville Old Face" pitchFamily="18" charset="0"/>
            </a:endParaRPr>
          </a:p>
          <a:p>
            <a:pPr>
              <a:buFont typeface="Arial" pitchFamily="34" charset="0"/>
              <a:buChar char="•"/>
            </a:pPr>
            <a:r>
              <a:rPr lang="en-US" sz="1200" b="1" i="1">
                <a:latin typeface="Baskerville Old Face"/>
              </a:rPr>
              <a:t>Note:</a:t>
            </a:r>
            <a:r>
              <a:rPr lang="en-US" sz="1200" i="1">
                <a:latin typeface="Baskerville Old Face"/>
              </a:rPr>
              <a:t>   Existing vendors when adding a new property always provide one of the following:</a:t>
            </a:r>
          </a:p>
          <a:p>
            <a:pPr>
              <a:buFont typeface="Arial" pitchFamily="34" charset="0"/>
              <a:buChar char="•"/>
            </a:pPr>
            <a:endParaRPr lang="en-US" sz="1200" i="1">
              <a:latin typeface="Baskerville Old Face" pitchFamily="18" charset="0"/>
            </a:endParaRPr>
          </a:p>
          <a:p>
            <a:pPr lvl="1">
              <a:buFont typeface="Arial" pitchFamily="34" charset="0"/>
              <a:buChar char="•"/>
            </a:pPr>
            <a:r>
              <a:rPr lang="en-US" sz="1200">
                <a:latin typeface="Baskerville Old Face"/>
              </a:rPr>
              <a:t>HUD Settlement Statement (signed by both Owner &amp; Seller) </a:t>
            </a:r>
            <a:endParaRPr lang="en-US" sz="1200">
              <a:latin typeface="Baskerville Old Face" pitchFamily="18" charset="0"/>
            </a:endParaRPr>
          </a:p>
          <a:p>
            <a:pPr lvl="1">
              <a:buFont typeface="Arial" pitchFamily="34" charset="0"/>
              <a:buChar char="•"/>
            </a:pPr>
            <a:r>
              <a:rPr lang="en-US" sz="1200">
                <a:latin typeface="Baskerville Old Face"/>
              </a:rPr>
              <a:t>Filed Warranty Deed</a:t>
            </a:r>
          </a:p>
          <a:p>
            <a:pPr lvl="1">
              <a:buFont typeface="Arial" pitchFamily="34" charset="0"/>
              <a:buChar char="•"/>
            </a:pPr>
            <a:r>
              <a:rPr lang="en-US" sz="1200">
                <a:latin typeface="Baskerville Old Face"/>
              </a:rPr>
              <a:t>Deed of Trust</a:t>
            </a:r>
          </a:p>
          <a:p>
            <a:pPr lvl="1">
              <a:buFont typeface="Arial" pitchFamily="34" charset="0"/>
              <a:buChar char="•"/>
            </a:pPr>
            <a:r>
              <a:rPr lang="en-US" sz="1200">
                <a:latin typeface="Baskerville Old Face"/>
              </a:rPr>
              <a:t>TAD </a:t>
            </a:r>
            <a:endParaRPr lang="en-US" sz="1350"/>
          </a:p>
          <a:p>
            <a:endParaRPr lang="en-US" sz="1350"/>
          </a:p>
          <a:p>
            <a:endParaRPr lang="en-US" sz="1350"/>
          </a:p>
        </p:txBody>
      </p:sp>
    </p:spTree>
    <p:extLst>
      <p:ext uri="{BB962C8B-B14F-4D97-AF65-F5344CB8AC3E}">
        <p14:creationId xmlns:p14="http://schemas.microsoft.com/office/powerpoint/2010/main" val="83148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304" y="-183206"/>
            <a:ext cx="7210393" cy="1080938"/>
          </a:xfrm>
        </p:spPr>
        <p:txBody>
          <a:bodyPr vert="horz" lIns="91440" tIns="45720" rIns="91440" bIns="45720" rtlCol="0" anchor="ctr">
            <a:normAutofit/>
            <a:scene3d>
              <a:camera prst="orthographicFront"/>
              <a:lightRig rig="soft" dir="t"/>
            </a:scene3d>
            <a:sp3d prstMaterial="softEdge">
              <a:bevelT w="25400" h="25400"/>
            </a:sp3d>
          </a:bodyPr>
          <a:lstStyle/>
          <a:p>
            <a:pPr algn="ctr"/>
            <a:r>
              <a:rPr lang="en-US">
                <a:solidFill>
                  <a:schemeClr val="tx1"/>
                </a:solidFill>
                <a:cs typeface="Lucida Sans Unicode"/>
              </a:rPr>
              <a:t>Example of Housing Choice Voucher</a:t>
            </a:r>
            <a:endParaRPr lang="en-US">
              <a:solidFill>
                <a:schemeClr val="tx1"/>
              </a:solidFill>
            </a:endParaRPr>
          </a:p>
        </p:txBody>
      </p:sp>
      <p:sp>
        <p:nvSpPr>
          <p:cNvPr id="2" name="Content Placeholder 1"/>
          <p:cNvSpPr>
            <a:spLocks noGrp="1"/>
          </p:cNvSpPr>
          <p:nvPr>
            <p:ph type="pic" idx="1"/>
          </p:nvPr>
        </p:nvSpPr>
        <p:spPr>
          <a:xfrm>
            <a:off x="4270949" y="1166332"/>
            <a:ext cx="4427434" cy="5527263"/>
          </a:xfrm>
        </p:spPr>
      </p:sp>
      <p:sp>
        <p:nvSpPr>
          <p:cNvPr id="5" name="Text Placeholder 4">
            <a:extLst>
              <a:ext uri="{FF2B5EF4-FFF2-40B4-BE49-F238E27FC236}">
                <a16:creationId xmlns:a16="http://schemas.microsoft.com/office/drawing/2014/main" id="{CA9BA5BA-9141-789D-0626-94BBFAF1BDC0}"/>
              </a:ext>
            </a:extLst>
          </p:cNvPr>
          <p:cNvSpPr>
            <a:spLocks noGrp="1"/>
          </p:cNvSpPr>
          <p:nvPr>
            <p:ph type="body" sz="half" idx="2"/>
          </p:nvPr>
        </p:nvSpPr>
        <p:spPr>
          <a:xfrm>
            <a:off x="510242" y="1937513"/>
            <a:ext cx="2907192" cy="3998676"/>
          </a:xfrm>
        </p:spPr>
        <p:txBody>
          <a:bodyPr/>
          <a:lstStyle/>
          <a:p>
            <a:r>
              <a:rPr lang="en-US" sz="2000"/>
              <a:t>Voucher size is not the same as unit size</a:t>
            </a:r>
          </a:p>
          <a:p>
            <a:endParaRPr lang="en-US" sz="2000"/>
          </a:p>
          <a:p>
            <a:r>
              <a:rPr lang="en-US" sz="2000"/>
              <a:t>Tenant may choose a larger unit than the voucher size indicates as long as the unit is within the payment standard of the assigned voucher </a:t>
            </a:r>
            <a:r>
              <a:rPr lang="en-US" sz="2000" err="1"/>
              <a:t>subisdy</a:t>
            </a:r>
            <a:r>
              <a:rPr lang="en-US" sz="2000"/>
              <a:t>.</a:t>
            </a:r>
          </a:p>
          <a:p>
            <a:endParaRPr lang="en-US" sz="2000"/>
          </a:p>
          <a:p>
            <a:r>
              <a:rPr lang="en-US"/>
              <a:t>T</a:t>
            </a:r>
          </a:p>
        </p:txBody>
      </p:sp>
      <p:sp>
        <p:nvSpPr>
          <p:cNvPr id="3" name="Slide Number Placeholder 2"/>
          <p:cNvSpPr>
            <a:spLocks noGrp="1"/>
          </p:cNvSpPr>
          <p:nvPr>
            <p:ph type="sldNum" sz="quarter" idx="12"/>
          </p:nvPr>
        </p:nvSpPr>
        <p:spPr/>
        <p:txBody>
          <a:bodyPr/>
          <a:lstStyle/>
          <a:p>
            <a:fld id="{FE6D4B2A-CC2B-429B-BD48-5D903B40813E}" type="slidenum">
              <a:rPr lang="en-US" smtClean="0"/>
              <a:pPr/>
              <a:t>14</a:t>
            </a:fld>
            <a:endParaRPr lang="en-US"/>
          </a:p>
        </p:txBody>
      </p:sp>
      <p:pic>
        <p:nvPicPr>
          <p:cNvPr id="7" name="Picture 6"/>
          <p:cNvPicPr>
            <a:picLocks noChangeAspect="1"/>
          </p:cNvPicPr>
          <p:nvPr/>
        </p:nvPicPr>
        <p:blipFill rotWithShape="1">
          <a:blip r:embed="rId2"/>
          <a:srcRect l="28212" t="16667" r="39062" b="4167"/>
          <a:stretch/>
        </p:blipFill>
        <p:spPr>
          <a:xfrm>
            <a:off x="4276437" y="1161231"/>
            <a:ext cx="4446221" cy="5519057"/>
          </a:xfrm>
          <a:prstGeom prst="rect">
            <a:avLst/>
          </a:prstGeom>
        </p:spPr>
      </p:pic>
    </p:spTree>
    <p:extLst>
      <p:ext uri="{BB962C8B-B14F-4D97-AF65-F5344CB8AC3E}">
        <p14:creationId xmlns:p14="http://schemas.microsoft.com/office/powerpoint/2010/main" val="254478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a:latin typeface="Baskerville Old Face"/>
              </a:rPr>
              <a:t>Payment Standard</a:t>
            </a:r>
            <a:br>
              <a:rPr lang="en-US">
                <a:latin typeface="Baskerville Old Face" pitchFamily="18" charset="0"/>
              </a:rPr>
            </a:br>
            <a:r>
              <a:rPr lang="en-US" sz="2000" b="0">
                <a:effectLst/>
                <a:latin typeface="Baskerville Old Face"/>
              </a:rPr>
              <a:t>Current maximum payment standards per bedroom size.</a:t>
            </a:r>
          </a:p>
        </p:txBody>
      </p:sp>
      <p:sp>
        <p:nvSpPr>
          <p:cNvPr id="6" name="Content Placeholder 5"/>
          <p:cNvSpPr>
            <a:spLocks noGrp="1"/>
          </p:cNvSpPr>
          <p:nvPr>
            <p:ph idx="1"/>
          </p:nvPr>
        </p:nvSpPr>
        <p:spPr/>
        <p:txBody>
          <a:bodyPr>
            <a:normAutofit lnSpcReduction="10000"/>
          </a:bodyPr>
          <a:lstStyle/>
          <a:p>
            <a:r>
              <a:rPr lang="en-US" sz="2800"/>
              <a:t>Small Area Fair Market  Rents (SAFMRs) are Fair Market Rents (FMRs) calculated at the ZIP code level, rather than for the entire metropolitan region.  As described in the SAFMR Final Rule, “the main benefit of SAFMRs is that, through setting rental subsidy amounts at a more local level, assisted households will be more able to afford homes in areas of high opportunity than under current policy. (see attached) </a:t>
            </a:r>
          </a:p>
        </p:txBody>
      </p:sp>
      <p:sp>
        <p:nvSpPr>
          <p:cNvPr id="4" name="Slide Number Placeholder 3"/>
          <p:cNvSpPr>
            <a:spLocks noGrp="1"/>
          </p:cNvSpPr>
          <p:nvPr>
            <p:ph type="sldNum" sz="quarter" idx="12"/>
          </p:nvPr>
        </p:nvSpPr>
        <p:spPr/>
        <p:txBody>
          <a:bodyPr/>
          <a:lstStyle/>
          <a:p>
            <a:fld id="{FE6D4B2A-CC2B-429B-BD48-5D903B40813E}" type="slidenum">
              <a:rPr lang="en-US" smtClean="0"/>
              <a:pPr/>
              <a:t>15</a:t>
            </a:fld>
            <a:endParaRPr lang="en-US"/>
          </a:p>
        </p:txBody>
      </p:sp>
    </p:spTree>
    <p:extLst>
      <p:ext uri="{BB962C8B-B14F-4D97-AF65-F5344CB8AC3E}">
        <p14:creationId xmlns:p14="http://schemas.microsoft.com/office/powerpoint/2010/main" val="191344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a:latin typeface="Baskerville Old Face"/>
              </a:rPr>
              <a:t>Utility Allowance Schedule</a:t>
            </a:r>
            <a:br>
              <a:rPr lang="en-US" sz="4000">
                <a:latin typeface="Baskerville Old Face" pitchFamily="18" charset="0"/>
              </a:rPr>
            </a:br>
            <a:r>
              <a:rPr lang="en-US" sz="4000">
                <a:ea typeface="+mj-lt"/>
                <a:cs typeface="+mj-lt"/>
                <a:hlinkClick r:id="rId2"/>
              </a:rPr>
              <a:t>https://www.fwhs.org/forms-2/</a:t>
            </a:r>
            <a:br>
              <a:rPr lang="en-US" sz="4000">
                <a:ea typeface="+mj-lt"/>
                <a:cs typeface="+mj-lt"/>
              </a:rPr>
            </a:br>
            <a:endParaRPr lang="en-US" sz="2200">
              <a:latin typeface="Baskerville Old Face" pitchFamily="18" charset="0"/>
            </a:endParaRPr>
          </a:p>
        </p:txBody>
      </p:sp>
      <p:sp>
        <p:nvSpPr>
          <p:cNvPr id="7" name="Content Placeholder 6"/>
          <p:cNvSpPr>
            <a:spLocks noGrp="1"/>
          </p:cNvSpPr>
          <p:nvPr>
            <p:ph type="pic" idx="1"/>
          </p:nvPr>
        </p:nvSpPr>
        <p:spPr>
          <a:xfrm>
            <a:off x="4918190" y="1978826"/>
            <a:ext cx="3725110" cy="4880023"/>
          </a:xfrm>
        </p:spPr>
      </p:sp>
      <p:sp>
        <p:nvSpPr>
          <p:cNvPr id="2" name="Content Placeholder 1"/>
          <p:cNvSpPr>
            <a:spLocks noGrp="1"/>
          </p:cNvSpPr>
          <p:nvPr>
            <p:ph type="body" sz="half" idx="2"/>
          </p:nvPr>
        </p:nvSpPr>
        <p:spPr>
          <a:xfrm>
            <a:off x="510242" y="2336874"/>
            <a:ext cx="2907192" cy="4329182"/>
          </a:xfrm>
        </p:spPr>
        <p:txBody>
          <a:bodyPr vert="horz" lIns="91440" tIns="45720" rIns="91440" bIns="45720" anchor="t">
            <a:normAutofit/>
          </a:bodyPr>
          <a:lstStyle/>
          <a:p>
            <a:pPr indent="-255905"/>
            <a:r>
              <a:rPr lang="en-US" sz="2000"/>
              <a:t>Average cost of utilities for the unit, not the actual cost</a:t>
            </a:r>
          </a:p>
          <a:p>
            <a:pPr indent="-255905"/>
            <a:r>
              <a:rPr lang="en-US" sz="2000"/>
              <a:t>Payment Standard minus Utility Allowance equals the Adjusted Payment Standard (how much the voucher is worth)</a:t>
            </a:r>
          </a:p>
          <a:p>
            <a:pPr indent="-255905"/>
            <a:r>
              <a:rPr lang="en-US" sz="2000">
                <a:cs typeface="Lucida Sans Unicode"/>
              </a:rPr>
              <a:t>Three types of utility allowances</a:t>
            </a:r>
          </a:p>
          <a:p>
            <a:pPr marL="621665" lvl="1"/>
            <a:r>
              <a:rPr lang="en-US" sz="1600">
                <a:cs typeface="Lucida Sans Unicode"/>
              </a:rPr>
              <a:t>Single Family Homes</a:t>
            </a:r>
          </a:p>
          <a:p>
            <a:pPr marL="621665" lvl="1"/>
            <a:r>
              <a:rPr lang="en-US" sz="1600">
                <a:cs typeface="Lucida Sans Unicode"/>
              </a:rPr>
              <a:t>Multi-family</a:t>
            </a:r>
          </a:p>
          <a:p>
            <a:pPr marL="621665" lvl="1"/>
            <a:r>
              <a:rPr lang="en-US" sz="1600">
                <a:cs typeface="Lucida Sans Unicode"/>
              </a:rPr>
              <a:t>Energy Efficient</a:t>
            </a:r>
          </a:p>
          <a:p>
            <a:pPr marL="621665" lvl="1"/>
            <a:endParaRPr lang="en-US" sz="1600">
              <a:cs typeface="Lucida Sans Unicode"/>
            </a:endParaRPr>
          </a:p>
        </p:txBody>
      </p:sp>
      <p:sp>
        <p:nvSpPr>
          <p:cNvPr id="4" name="Slide Number Placeholder 3"/>
          <p:cNvSpPr>
            <a:spLocks noGrp="1"/>
          </p:cNvSpPr>
          <p:nvPr>
            <p:ph type="sldNum" sz="quarter" idx="12"/>
          </p:nvPr>
        </p:nvSpPr>
        <p:spPr/>
        <p:txBody>
          <a:bodyPr/>
          <a:lstStyle/>
          <a:p>
            <a:fld id="{FE6D4B2A-CC2B-429B-BD48-5D903B40813E}" type="slidenum">
              <a:rPr lang="en-US" smtClean="0"/>
              <a:pPr/>
              <a:t>16</a:t>
            </a:fld>
            <a:endParaRPr lang="en-US"/>
          </a:p>
        </p:txBody>
      </p:sp>
      <p:pic>
        <p:nvPicPr>
          <p:cNvPr id="5" name="Picture 4"/>
          <p:cNvPicPr>
            <a:picLocks noChangeAspect="1"/>
          </p:cNvPicPr>
          <p:nvPr/>
        </p:nvPicPr>
        <p:blipFill rotWithShape="1">
          <a:blip r:embed="rId3"/>
          <a:srcRect l="26180" t="13334" r="39514"/>
          <a:stretch/>
        </p:blipFill>
        <p:spPr>
          <a:xfrm>
            <a:off x="4923621" y="1983036"/>
            <a:ext cx="3736555" cy="4830076"/>
          </a:xfrm>
          <a:prstGeom prst="rect">
            <a:avLst/>
          </a:prstGeom>
        </p:spPr>
      </p:pic>
    </p:spTree>
    <p:extLst>
      <p:ext uri="{BB962C8B-B14F-4D97-AF65-F5344CB8AC3E}">
        <p14:creationId xmlns:p14="http://schemas.microsoft.com/office/powerpoint/2010/main" val="333925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ctr"/>
            <a:r>
              <a:rPr lang="en-US" sz="4000"/>
              <a:t>Inspection</a:t>
            </a:r>
            <a:br>
              <a:rPr lang="en-US" sz="4000"/>
            </a:br>
            <a:r>
              <a:rPr lang="en-US" sz="4000"/>
              <a:t> Process</a:t>
            </a:r>
          </a:p>
        </p:txBody>
      </p:sp>
      <p:sp>
        <p:nvSpPr>
          <p:cNvPr id="6" name="Subtitle 5"/>
          <p:cNvSpPr>
            <a:spLocks noGrp="1"/>
          </p:cNvSpPr>
          <p:nvPr>
            <p:ph type="subTitle" idx="1"/>
          </p:nvPr>
        </p:nvSpPr>
        <p:spPr/>
        <p:txBody>
          <a:bodyPr vert="horz" lIns="91440" tIns="45720" rIns="91440" bIns="45720" rtlCol="0" anchor="t">
            <a:normAutofit/>
          </a:bodyPr>
          <a:lstStyle/>
          <a:p>
            <a:r>
              <a:rPr lang="en-US"/>
              <a:t>Inspection Directory</a:t>
            </a:r>
          </a:p>
          <a:p>
            <a:r>
              <a:rPr lang="en-US"/>
              <a:t>Request for Tenancy Approval-RFTA </a:t>
            </a:r>
          </a:p>
          <a:p>
            <a:r>
              <a:rPr lang="en-US"/>
              <a:t>Landlord Unit Checklist</a:t>
            </a:r>
          </a:p>
        </p:txBody>
      </p:sp>
      <p:sp>
        <p:nvSpPr>
          <p:cNvPr id="3" name="Slide Number Placeholder 2"/>
          <p:cNvSpPr>
            <a:spLocks noGrp="1"/>
          </p:cNvSpPr>
          <p:nvPr>
            <p:ph type="sldNum" sz="quarter" idx="12"/>
          </p:nvPr>
        </p:nvSpPr>
        <p:spPr/>
        <p:txBody>
          <a:bodyPr/>
          <a:lstStyle/>
          <a:p>
            <a:fld id="{FE6D4B2A-CC2B-429B-BD48-5D903B40813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784" y="436494"/>
            <a:ext cx="7210396" cy="1080938"/>
          </a:xfrm>
        </p:spPr>
        <p:txBody>
          <a:bodyPr>
            <a:normAutofit/>
          </a:bodyPr>
          <a:lstStyle/>
          <a:p>
            <a:r>
              <a:rPr lang="en-US"/>
              <a:t>          Inspectors Directory</a:t>
            </a:r>
            <a:br>
              <a:rPr lang="en-US"/>
            </a:br>
            <a:r>
              <a:rPr lang="en-US"/>
              <a:t>              -by zip code-</a:t>
            </a:r>
            <a:r>
              <a:rPr lang="en-US" sz="1000"/>
              <a:t> </a:t>
            </a:r>
            <a:r>
              <a:rPr lang="en-US" sz="1300"/>
              <a:t>Effective March 1, 2023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838755"/>
              </p:ext>
            </p:extLst>
          </p:nvPr>
        </p:nvGraphicFramePr>
        <p:xfrm>
          <a:off x="661011" y="1418421"/>
          <a:ext cx="6811058" cy="5415027"/>
        </p:xfrm>
        <a:graphic>
          <a:graphicData uri="http://schemas.openxmlformats.org/drawingml/2006/table">
            <a:tbl>
              <a:tblPr>
                <a:tableStyleId>{5C22544A-7EE6-4342-B048-85BDC9FD1C3A}</a:tableStyleId>
              </a:tblPr>
              <a:tblGrid>
                <a:gridCol w="87117">
                  <a:extLst>
                    <a:ext uri="{9D8B030D-6E8A-4147-A177-3AD203B41FA5}">
                      <a16:colId xmlns:a16="http://schemas.microsoft.com/office/drawing/2014/main" val="1813690364"/>
                    </a:ext>
                  </a:extLst>
                </a:gridCol>
                <a:gridCol w="1376701">
                  <a:extLst>
                    <a:ext uri="{9D8B030D-6E8A-4147-A177-3AD203B41FA5}">
                      <a16:colId xmlns:a16="http://schemas.microsoft.com/office/drawing/2014/main" val="1291880595"/>
                    </a:ext>
                  </a:extLst>
                </a:gridCol>
                <a:gridCol w="1376701">
                  <a:extLst>
                    <a:ext uri="{9D8B030D-6E8A-4147-A177-3AD203B41FA5}">
                      <a16:colId xmlns:a16="http://schemas.microsoft.com/office/drawing/2014/main" val="1547339729"/>
                    </a:ext>
                  </a:extLst>
                </a:gridCol>
                <a:gridCol w="577576">
                  <a:extLst>
                    <a:ext uri="{9D8B030D-6E8A-4147-A177-3AD203B41FA5}">
                      <a16:colId xmlns:a16="http://schemas.microsoft.com/office/drawing/2014/main" val="4257910687"/>
                    </a:ext>
                  </a:extLst>
                </a:gridCol>
                <a:gridCol w="569673">
                  <a:extLst>
                    <a:ext uri="{9D8B030D-6E8A-4147-A177-3AD203B41FA5}">
                      <a16:colId xmlns:a16="http://schemas.microsoft.com/office/drawing/2014/main" val="4008205132"/>
                    </a:ext>
                  </a:extLst>
                </a:gridCol>
                <a:gridCol w="1319338">
                  <a:extLst>
                    <a:ext uri="{9D8B030D-6E8A-4147-A177-3AD203B41FA5}">
                      <a16:colId xmlns:a16="http://schemas.microsoft.com/office/drawing/2014/main" val="2882878245"/>
                    </a:ext>
                  </a:extLst>
                </a:gridCol>
                <a:gridCol w="1503952">
                  <a:extLst>
                    <a:ext uri="{9D8B030D-6E8A-4147-A177-3AD203B41FA5}">
                      <a16:colId xmlns:a16="http://schemas.microsoft.com/office/drawing/2014/main" val="374553416"/>
                    </a:ext>
                  </a:extLst>
                </a:gridCol>
              </a:tblGrid>
              <a:tr h="426903">
                <a:tc gridSpan="7">
                  <a:txBody>
                    <a:bodyPr/>
                    <a:lstStyle/>
                    <a:p>
                      <a:pPr algn="ctr" fontAlgn="ctr"/>
                      <a:r>
                        <a:rPr lang="en-US" sz="1700" u="none" strike="noStrike">
                          <a:effectLst/>
                        </a:rPr>
                        <a:t>FWHS INSPECTORS CONTACT INFORMATION</a:t>
                      </a:r>
                      <a:endParaRPr lang="en-US" sz="1700" b="1" i="0" u="none" strike="noStrike">
                        <a:solidFill>
                          <a:srgbClr val="000000"/>
                        </a:solidFill>
                        <a:effectLst/>
                        <a:latin typeface="Calibri" panose="020F0502020204030204" pitchFamily="34" charset="0"/>
                      </a:endParaRPr>
                    </a:p>
                  </a:txBody>
                  <a:tcPr marL="6751" marR="6751" marT="675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0177395"/>
                  </a:ext>
                </a:extLst>
              </a:tr>
              <a:tr h="304694">
                <a:tc>
                  <a:txBody>
                    <a:bodyPr/>
                    <a:lstStyle/>
                    <a:p>
                      <a:endParaRPr lang="en-US"/>
                    </a:p>
                  </a:txBody>
                  <a:tcPr marL="6751" marR="6751" marT="6751" marB="0"/>
                </a:tc>
                <a:tc>
                  <a:txBody>
                    <a:bodyPr/>
                    <a:lstStyle/>
                    <a:p>
                      <a:pPr algn="ctr" fontAlgn="t"/>
                      <a:r>
                        <a:rPr lang="en-US" sz="1000" b="0" i="0" u="none" strike="noStrike">
                          <a:solidFill>
                            <a:srgbClr val="000000"/>
                          </a:solidFill>
                          <a:effectLst/>
                          <a:latin typeface="+mj-lt"/>
                        </a:rPr>
                        <a:t>Lisa Cleveland </a:t>
                      </a:r>
                    </a:p>
                  </a:txBody>
                  <a:tcPr marL="6751" marR="6751" marT="6751" marB="0"/>
                </a:tc>
                <a:tc>
                  <a:txBody>
                    <a:bodyPr/>
                    <a:lstStyle/>
                    <a:p>
                      <a:pPr algn="ctr" fontAlgn="t"/>
                      <a:r>
                        <a:rPr lang="en-US" sz="1000" u="none" strike="noStrike">
                          <a:effectLst/>
                        </a:rPr>
                        <a:t>Igor Mendoza</a:t>
                      </a:r>
                      <a:endParaRPr lang="en-US" sz="1000" b="1" i="0" u="none" strike="noStrike">
                        <a:solidFill>
                          <a:srgbClr val="000000"/>
                        </a:solidFill>
                        <a:effectLst/>
                        <a:latin typeface="Calibri" panose="020F0502020204030204" pitchFamily="34" charset="0"/>
                      </a:endParaRPr>
                    </a:p>
                  </a:txBody>
                  <a:tcPr marL="6751" marR="6751" marT="6751" marB="0"/>
                </a:tc>
                <a:tc gridSpan="2">
                  <a:txBody>
                    <a:bodyPr/>
                    <a:lstStyle/>
                    <a:p>
                      <a:pPr algn="ctr" fontAlgn="t"/>
                      <a:r>
                        <a:rPr lang="en-US" sz="1000" u="none" strike="noStrike">
                          <a:effectLst/>
                        </a:rPr>
                        <a:t>Efren Herrera</a:t>
                      </a:r>
                      <a:endParaRPr lang="en-US" sz="1000" b="1" i="0" u="none" strike="noStrike">
                        <a:solidFill>
                          <a:srgbClr val="000000"/>
                        </a:solidFill>
                        <a:effectLst/>
                        <a:latin typeface="Calibri" panose="020F0502020204030204" pitchFamily="34" charset="0"/>
                      </a:endParaRPr>
                    </a:p>
                  </a:txBody>
                  <a:tcPr marL="6751" marR="6751" marT="6751" marB="0"/>
                </a:tc>
                <a:tc hMerge="1">
                  <a:txBody>
                    <a:bodyPr/>
                    <a:lstStyle/>
                    <a:p>
                      <a:pPr algn="ctr" fontAlgn="t"/>
                      <a:endParaRPr lang="en-US" sz="1000" b="1" i="0" u="none" strike="noStrike">
                        <a:solidFill>
                          <a:srgbClr val="000000"/>
                        </a:solidFill>
                        <a:effectLst/>
                        <a:latin typeface="Calibri" panose="020F0502020204030204" pitchFamily="34" charset="0"/>
                      </a:endParaRPr>
                    </a:p>
                  </a:txBody>
                  <a:tcPr marL="6751" marR="6751" marT="6751" marB="0"/>
                </a:tc>
                <a:tc>
                  <a:txBody>
                    <a:bodyPr/>
                    <a:lstStyle/>
                    <a:p>
                      <a:pPr algn="ctr" fontAlgn="t"/>
                      <a:r>
                        <a:rPr lang="en-US" sz="1000" u="none" strike="noStrike">
                          <a:effectLst/>
                        </a:rPr>
                        <a:t>Enrique Segura</a:t>
                      </a:r>
                      <a:endParaRPr lang="en-US" sz="1000" b="1" i="0" u="none" strike="noStrike">
                        <a:solidFill>
                          <a:srgbClr val="000000"/>
                        </a:solidFill>
                        <a:effectLst/>
                        <a:latin typeface="Calibri" panose="020F0502020204030204" pitchFamily="34" charset="0"/>
                      </a:endParaRPr>
                    </a:p>
                  </a:txBody>
                  <a:tcPr marL="6751" marR="6751" marT="6751" marB="0"/>
                </a:tc>
                <a:tc>
                  <a:txBody>
                    <a:bodyPr/>
                    <a:lstStyle/>
                    <a:p>
                      <a:pPr algn="ctr" fontAlgn="t"/>
                      <a:r>
                        <a:rPr lang="en-US" sz="1000" b="1" i="0" u="none" strike="noStrike">
                          <a:solidFill>
                            <a:srgbClr val="000000"/>
                          </a:solidFill>
                          <a:effectLst/>
                          <a:latin typeface="Calibri"/>
                        </a:rPr>
                        <a:t>Alonso Carrillo</a:t>
                      </a:r>
                    </a:p>
                  </a:txBody>
                  <a:tcPr marL="6751" marR="6751" marT="6751" marB="0"/>
                </a:tc>
                <a:extLst>
                  <a:ext uri="{0D108BD9-81ED-4DB2-BD59-A6C34878D82A}">
                    <a16:rowId xmlns:a16="http://schemas.microsoft.com/office/drawing/2014/main" val="2962151328"/>
                  </a:ext>
                </a:extLst>
              </a:tr>
              <a:tr h="370932">
                <a:tc>
                  <a:txBody>
                    <a:bodyPr/>
                    <a:lstStyle/>
                    <a:p>
                      <a:endParaRPr lang="en-US"/>
                    </a:p>
                  </a:txBody>
                  <a:tcPr marL="6751" marR="6751" marT="6751" marB="0"/>
                </a:tc>
                <a:tc>
                  <a:txBody>
                    <a:bodyPr/>
                    <a:lstStyle/>
                    <a:p>
                      <a:pPr algn="l" fontAlgn="t"/>
                      <a:r>
                        <a:rPr lang="en-US" sz="900" b="0" i="0" u="none" strike="noStrike">
                          <a:solidFill>
                            <a:srgbClr val="000000"/>
                          </a:solidFill>
                          <a:effectLst/>
                          <a:latin typeface="+mj-lt"/>
                        </a:rPr>
                        <a:t>817.333.3656</a:t>
                      </a:r>
                    </a:p>
                    <a:p>
                      <a:pPr algn="l" fontAlgn="t"/>
                      <a:r>
                        <a:rPr lang="en-US" sz="900" b="0" i="0" u="none" strike="noStrike">
                          <a:solidFill>
                            <a:srgbClr val="000000"/>
                          </a:solidFill>
                          <a:effectLst/>
                          <a:latin typeface="+mj-lt"/>
                        </a:rPr>
                        <a:t>lcleveland@fwhs.org</a:t>
                      </a:r>
                    </a:p>
                  </a:txBody>
                  <a:tcPr marL="6751" marR="6751" marT="6751" marB="0"/>
                </a:tc>
                <a:tc>
                  <a:txBody>
                    <a:bodyPr/>
                    <a:lstStyle/>
                    <a:p>
                      <a:pPr algn="l" fontAlgn="t"/>
                      <a:r>
                        <a:rPr lang="en-US" sz="900" u="none" strike="noStrike">
                          <a:effectLst/>
                        </a:rPr>
                        <a:t>817.808.6927 </a:t>
                      </a:r>
                    </a:p>
                    <a:p>
                      <a:pPr algn="l" fontAlgn="t"/>
                      <a:r>
                        <a:rPr lang="en-US" sz="900" u="none" strike="noStrike">
                          <a:effectLst/>
                        </a:rPr>
                        <a:t>imedoza@fwhs.org</a:t>
                      </a:r>
                      <a:endParaRPr lang="en-US" sz="900" b="0" i="0" u="none" strike="noStrike">
                        <a:solidFill>
                          <a:srgbClr val="000000"/>
                        </a:solidFill>
                        <a:effectLst/>
                        <a:latin typeface="Calibri" panose="020F0502020204030204" pitchFamily="34" charset="0"/>
                      </a:endParaRPr>
                    </a:p>
                  </a:txBody>
                  <a:tcPr marL="6751" marR="6751" marT="6751" marB="0"/>
                </a:tc>
                <a:tc gridSpan="2">
                  <a:txBody>
                    <a:bodyPr/>
                    <a:lstStyle/>
                    <a:p>
                      <a:pPr algn="l" fontAlgn="t"/>
                      <a:r>
                        <a:rPr lang="en-US" sz="900" u="none" strike="noStrike">
                          <a:effectLst/>
                        </a:rPr>
                        <a:t>817.333.3655 eherrera@fwhs.org </a:t>
                      </a:r>
                      <a:endParaRPr lang="en-US" sz="900" b="0" i="0" u="none" strike="noStrike">
                        <a:solidFill>
                          <a:srgbClr val="000000"/>
                        </a:solidFill>
                        <a:effectLst/>
                        <a:latin typeface="Calibri" panose="020F0502020204030204" pitchFamily="34" charset="0"/>
                      </a:endParaRPr>
                    </a:p>
                  </a:txBody>
                  <a:tcPr marL="6751" marR="6751" marT="6751" marB="0"/>
                </a:tc>
                <a:tc hMerge="1">
                  <a:txBody>
                    <a:bodyPr/>
                    <a:lstStyle/>
                    <a:p>
                      <a:pPr algn="l" fontAlgn="t"/>
                      <a:endParaRPr lang="en-US" sz="900" b="0" i="0" u="none" strike="noStrike">
                        <a:solidFill>
                          <a:srgbClr val="000000"/>
                        </a:solidFill>
                        <a:effectLst/>
                        <a:latin typeface="Calibri" panose="020F0502020204030204" pitchFamily="34" charset="0"/>
                      </a:endParaRPr>
                    </a:p>
                  </a:txBody>
                  <a:tcPr marL="6751" marR="6751" marT="6751" marB="0"/>
                </a:tc>
                <a:tc>
                  <a:txBody>
                    <a:bodyPr/>
                    <a:lstStyle/>
                    <a:p>
                      <a:pPr algn="l" fontAlgn="t"/>
                      <a:r>
                        <a:rPr lang="en-US" sz="900" u="none" strike="noStrike">
                          <a:effectLst/>
                        </a:rPr>
                        <a:t>817.333.3657 esegura@fwhs.org</a:t>
                      </a:r>
                      <a:endParaRPr lang="en-US" sz="900" b="0" i="0" u="none" strike="noStrike">
                        <a:solidFill>
                          <a:srgbClr val="000000"/>
                        </a:solidFill>
                        <a:effectLst/>
                        <a:latin typeface="Calibri" panose="020F0502020204030204" pitchFamily="34" charset="0"/>
                      </a:endParaRPr>
                    </a:p>
                  </a:txBody>
                  <a:tcPr marL="6751" marR="6751" marT="6751" marB="0"/>
                </a:tc>
                <a:tc>
                  <a:txBody>
                    <a:bodyPr/>
                    <a:lstStyle/>
                    <a:p>
                      <a:pPr algn="l" fontAlgn="t"/>
                      <a:r>
                        <a:rPr lang="en-US" sz="900" u="none" strike="noStrike">
                          <a:effectLst/>
                        </a:rPr>
                        <a:t>817.793.8714</a:t>
                      </a:r>
                    </a:p>
                    <a:p>
                      <a:pPr algn="l" fontAlgn="t"/>
                      <a:r>
                        <a:rPr lang="en-US" sz="900" u="none" strike="noStrike">
                          <a:effectLst/>
                        </a:rPr>
                        <a:t>acarillo@fwhs.org</a:t>
                      </a:r>
                      <a:endParaRPr lang="en-US" sz="900" b="0" i="0" u="none" strike="noStrike">
                        <a:solidFill>
                          <a:srgbClr val="000000"/>
                        </a:solidFill>
                        <a:effectLst/>
                        <a:latin typeface="Calibri" panose="020F0502020204030204" pitchFamily="34" charset="0"/>
                      </a:endParaRPr>
                    </a:p>
                  </a:txBody>
                  <a:tcPr marL="6751" marR="6751" marT="6751" marB="0"/>
                </a:tc>
                <a:extLst>
                  <a:ext uri="{0D108BD9-81ED-4DB2-BD59-A6C34878D82A}">
                    <a16:rowId xmlns:a16="http://schemas.microsoft.com/office/drawing/2014/main" val="4066231903"/>
                  </a:ext>
                </a:extLst>
              </a:tr>
              <a:tr h="304694">
                <a:tc>
                  <a:txBody>
                    <a:bodyPr/>
                    <a:lstStyle/>
                    <a:p>
                      <a:endParaRPr lang="en-US"/>
                    </a:p>
                  </a:txBody>
                  <a:tcPr marL="6751" marR="6751" marT="6751" marB="0" anchor="ctr"/>
                </a:tc>
                <a:tc>
                  <a:txBody>
                    <a:bodyPr/>
                    <a:lstStyle/>
                    <a:p>
                      <a:pPr algn="l" fontAlgn="ctr"/>
                      <a:r>
                        <a:rPr lang="en-US" sz="900" b="0" i="0" u="none" strike="noStrike">
                          <a:solidFill>
                            <a:srgbClr val="000000"/>
                          </a:solidFill>
                          <a:effectLst/>
                          <a:latin typeface="+mj-lt"/>
                        </a:rPr>
                        <a:t>76105</a:t>
                      </a:r>
                    </a:p>
                  </a:txBody>
                  <a:tcPr marL="6751" marR="6751" marT="6751" marB="0" anchor="ctr"/>
                </a:tc>
                <a:tc>
                  <a:txBody>
                    <a:bodyPr/>
                    <a:lstStyle/>
                    <a:p>
                      <a:pPr algn="l" fontAlgn="ctr"/>
                      <a:r>
                        <a:rPr lang="en-US" sz="900" b="0" i="0" u="none" strike="noStrike">
                          <a:solidFill>
                            <a:srgbClr val="000000"/>
                          </a:solidFill>
                          <a:effectLst/>
                          <a:latin typeface="+mj-lt"/>
                        </a:rPr>
                        <a:t>75050, 75051, 75052</a:t>
                      </a:r>
                    </a:p>
                  </a:txBody>
                  <a:tcPr marL="6751" marR="6751" marT="6751" marB="0" anchor="ctr"/>
                </a:tc>
                <a:tc gridSpan="2">
                  <a:txBody>
                    <a:bodyPr/>
                    <a:lstStyle/>
                    <a:p>
                      <a:pPr algn="l" fontAlgn="ctr"/>
                      <a:r>
                        <a:rPr lang="en-US" sz="900" b="0" i="0" u="none" strike="noStrike">
                          <a:solidFill>
                            <a:srgbClr val="000000"/>
                          </a:solidFill>
                          <a:effectLst/>
                          <a:latin typeface="+mj-lt"/>
                        </a:rPr>
                        <a:t>76123, 76126, 76132</a:t>
                      </a:r>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76020,</a:t>
                      </a:r>
                      <a:r>
                        <a:rPr lang="en-US" sz="900" b="0" i="0" u="none" strike="noStrike" baseline="0">
                          <a:solidFill>
                            <a:srgbClr val="000000"/>
                          </a:solidFill>
                          <a:effectLst/>
                          <a:latin typeface="+mj-lt"/>
                        </a:rPr>
                        <a:t> 76021, 76022</a:t>
                      </a: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u="none" strike="noStrike">
                          <a:effectLst/>
                        </a:rPr>
                        <a:t>All zip codes for COC Programs</a:t>
                      </a:r>
                      <a:endParaRPr lang="en-US" sz="9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4026010644"/>
                  </a:ext>
                </a:extLst>
              </a:tr>
              <a:tr h="278199">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r>
                        <a:rPr lang="en-US" sz="900" b="0" i="0" u="none" strike="noStrike">
                          <a:solidFill>
                            <a:srgbClr val="000000"/>
                          </a:solidFill>
                          <a:effectLst/>
                          <a:latin typeface="+mj-lt"/>
                        </a:rPr>
                        <a:t>76112</a:t>
                      </a:r>
                    </a:p>
                  </a:txBody>
                  <a:tcPr marL="6751" marR="6751" marT="6751" marB="0" anchor="ctr"/>
                </a:tc>
                <a:tc>
                  <a:txBody>
                    <a:bodyPr/>
                    <a:lstStyle/>
                    <a:p>
                      <a:pPr algn="l" fontAlgn="ctr"/>
                      <a:r>
                        <a:rPr lang="en-US" sz="900" b="0" i="0" u="none" strike="noStrike">
                          <a:solidFill>
                            <a:srgbClr val="000000"/>
                          </a:solidFill>
                          <a:effectLst/>
                          <a:latin typeface="+mj-lt"/>
                        </a:rPr>
                        <a:t>75054, 76008, 76009 </a:t>
                      </a:r>
                    </a:p>
                  </a:txBody>
                  <a:tcPr marL="6751" marR="6751" marT="6751" marB="0" anchor="ctr"/>
                </a:tc>
                <a:tc gridSpan="2">
                  <a:txBody>
                    <a:bodyPr/>
                    <a:lstStyle/>
                    <a:p>
                      <a:pPr algn="l" fontAlgn="ctr"/>
                      <a:r>
                        <a:rPr lang="en-US" sz="900" b="0" i="0" u="none" strike="noStrike">
                          <a:solidFill>
                            <a:srgbClr val="000000"/>
                          </a:solidFill>
                          <a:effectLst/>
                          <a:latin typeface="+mj-lt"/>
                        </a:rPr>
                        <a:t>76133, 76134</a:t>
                      </a:r>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76034, 76039, 76040</a:t>
                      </a:r>
                    </a:p>
                  </a:txBody>
                  <a:tcPr marL="6751" marR="6751" marT="675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1125647672"/>
                  </a:ext>
                </a:extLst>
              </a:tr>
              <a:tr h="158970">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r>
                        <a:rPr lang="en-US" sz="900" b="0" i="0" u="none" strike="noStrike" baseline="0">
                          <a:solidFill>
                            <a:srgbClr val="000000"/>
                          </a:solidFill>
                          <a:effectLst/>
                          <a:latin typeface="+mj-lt"/>
                        </a:rPr>
                        <a:t>76119, 76120</a:t>
                      </a: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76028, 76036, 76053</a:t>
                      </a:r>
                    </a:p>
                  </a:txBody>
                  <a:tcPr marL="6751" marR="6751" marT="6751" marB="0" anchor="ctr"/>
                </a:tc>
                <a:tc gridSpan="2">
                  <a:txBody>
                    <a:bodyPr/>
                    <a:lstStyle/>
                    <a:p>
                      <a:pPr algn="l" fontAlgn="ctr"/>
                      <a:endParaRPr lang="en-US" sz="900" b="0" i="0" u="none" strike="noStrike">
                        <a:solidFill>
                          <a:srgbClr val="000000"/>
                        </a:solidFill>
                        <a:effectLst/>
                        <a:latin typeface="+mj-lt"/>
                      </a:endParaRPr>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76051, 76052, 76054</a:t>
                      </a:r>
                    </a:p>
                  </a:txBody>
                  <a:tcPr marL="6751" marR="6751" marT="675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3726387519"/>
                  </a:ext>
                </a:extLst>
              </a:tr>
              <a:tr h="291447">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9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r>
                        <a:rPr lang="en-US" sz="900" u="none" strike="noStrike">
                          <a:effectLst/>
                          <a:latin typeface="+mj-lt"/>
                        </a:rPr>
                        <a:t> 76058,</a:t>
                      </a:r>
                      <a:r>
                        <a:rPr lang="en-US" sz="900" u="none" strike="noStrike" baseline="0">
                          <a:effectLst/>
                          <a:latin typeface="+mj-lt"/>
                        </a:rPr>
                        <a:t> 76060, 76063</a:t>
                      </a:r>
                      <a:endParaRPr lang="en-US" sz="900" b="0" i="0" u="none" strike="noStrike">
                        <a:solidFill>
                          <a:srgbClr val="000000"/>
                        </a:solidFill>
                        <a:effectLst/>
                        <a:latin typeface="+mj-lt"/>
                      </a:endParaRPr>
                    </a:p>
                  </a:txBody>
                  <a:tcPr marL="6751" marR="6751" marT="6751" marB="0" anchor="ctr"/>
                </a:tc>
                <a:tc gridSpan="2">
                  <a:txBody>
                    <a:bodyPr/>
                    <a:lstStyle/>
                    <a:p>
                      <a:pPr algn="l" fontAlgn="ctr"/>
                      <a:endParaRPr lang="en-US" sz="900" b="0" i="0" u="none" strike="noStrike">
                        <a:solidFill>
                          <a:srgbClr val="000000"/>
                        </a:solidFill>
                        <a:effectLst/>
                        <a:latin typeface="+mj-lt"/>
                      </a:endParaRPr>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76104, 76106, 76114</a:t>
                      </a:r>
                    </a:p>
                  </a:txBody>
                  <a:tcPr marL="6751" marR="6751" marT="6751" marB="0" anchor="ctr"/>
                </a:tc>
                <a:tc>
                  <a:txBody>
                    <a:bodyPr/>
                    <a:lstStyle/>
                    <a:p>
                      <a:pPr algn="l" fontAlgn="ctr"/>
                      <a:endParaRPr lang="en-US" sz="8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1920815748"/>
                  </a:ext>
                </a:extLst>
              </a:tr>
              <a:tr h="304694">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9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r>
                        <a:rPr lang="en-US" sz="900" u="none" strike="noStrike">
                          <a:effectLst/>
                          <a:latin typeface="+mj-lt"/>
                        </a:rPr>
                        <a:t> 76102, 76103, 76107</a:t>
                      </a:r>
                      <a:endParaRPr lang="en-US" sz="900" b="0" i="0" u="none" strike="noStrike">
                        <a:solidFill>
                          <a:srgbClr val="000000"/>
                        </a:solidFill>
                        <a:effectLst/>
                        <a:latin typeface="+mj-lt"/>
                      </a:endParaRPr>
                    </a:p>
                  </a:txBody>
                  <a:tcPr marL="6751" marR="6751" marT="6751" marB="0" anchor="ctr"/>
                </a:tc>
                <a:tc gridSpan="2">
                  <a:txBody>
                    <a:bodyPr/>
                    <a:lstStyle/>
                    <a:p>
                      <a:endParaRPr lang="en-US"/>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76131,</a:t>
                      </a:r>
                      <a:r>
                        <a:rPr lang="en-US" sz="900" b="0" i="0" u="none" strike="noStrike" baseline="0">
                          <a:solidFill>
                            <a:srgbClr val="000000"/>
                          </a:solidFill>
                          <a:effectLst/>
                          <a:latin typeface="+mj-lt"/>
                        </a:rPr>
                        <a:t> 76135, 76137</a:t>
                      </a:r>
                      <a:endParaRPr lang="en-US" sz="900" b="0" i="0" u="none" strike="noStrike">
                        <a:solidFill>
                          <a:srgbClr val="000000"/>
                        </a:solidFill>
                        <a:effectLst/>
                        <a:latin typeface="+mj-lt"/>
                      </a:endParaRPr>
                    </a:p>
                  </a:txBody>
                  <a:tcPr marL="6751" marR="6751" marT="675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731111127"/>
                  </a:ext>
                </a:extLst>
              </a:tr>
              <a:tr h="304694">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9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r>
                        <a:rPr lang="en-US" sz="900" u="none" strike="noStrike">
                          <a:effectLst/>
                          <a:latin typeface="+mj-lt"/>
                        </a:rPr>
                        <a:t> 76108, 76109, 76110</a:t>
                      </a:r>
                      <a:endParaRPr lang="en-US" sz="900" b="0" i="0" u="none" strike="noStrike">
                        <a:solidFill>
                          <a:srgbClr val="000000"/>
                        </a:solidFill>
                        <a:effectLst/>
                        <a:latin typeface="+mj-lt"/>
                      </a:endParaRPr>
                    </a:p>
                  </a:txBody>
                  <a:tcPr marL="6751" marR="6751" marT="6751" marB="0" anchor="ctr"/>
                </a:tc>
                <a:tc gridSpan="2">
                  <a:txBody>
                    <a:bodyPr/>
                    <a:lstStyle/>
                    <a:p>
                      <a:endParaRPr lang="en-US"/>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76148, 76164, 76177</a:t>
                      </a:r>
                    </a:p>
                  </a:txBody>
                  <a:tcPr marL="6751" marR="6751" marT="675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1508683779"/>
                  </a:ext>
                </a:extLst>
              </a:tr>
              <a:tr h="291447">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8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r>
                        <a:rPr lang="en-US" sz="900" u="none" strike="noStrike">
                          <a:effectLst/>
                          <a:latin typeface="+mj-lt"/>
                        </a:rPr>
                        <a:t> 76111, 76115, 76116</a:t>
                      </a:r>
                      <a:endParaRPr lang="en-US" sz="900" b="0" i="0" u="none" strike="noStrike">
                        <a:solidFill>
                          <a:srgbClr val="000000"/>
                        </a:solidFill>
                        <a:effectLst/>
                        <a:latin typeface="+mj-lt"/>
                      </a:endParaRPr>
                    </a:p>
                  </a:txBody>
                  <a:tcPr marL="6751" marR="6751" marT="6751" marB="0" anchor="ctr"/>
                </a:tc>
                <a:tc gridSpan="2">
                  <a:txBody>
                    <a:bodyPr/>
                    <a:lstStyle/>
                    <a:p>
                      <a:endParaRPr lang="en-US"/>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76179, 76180, 76182</a:t>
                      </a:r>
                    </a:p>
                  </a:txBody>
                  <a:tcPr marL="6751" marR="6751" marT="675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2944818270"/>
                  </a:ext>
                </a:extLst>
              </a:tr>
              <a:tr h="304694">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9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r>
                        <a:rPr lang="en-US" sz="900" u="none" strike="noStrike">
                          <a:effectLst/>
                          <a:latin typeface="+mj-lt"/>
                        </a:rPr>
                        <a:t> 76117, 76118, 76140</a:t>
                      </a:r>
                      <a:endParaRPr lang="en-US" sz="900" b="0" i="0" u="none" strike="noStrike">
                        <a:solidFill>
                          <a:srgbClr val="000000"/>
                        </a:solidFill>
                        <a:effectLst/>
                        <a:latin typeface="+mj-lt"/>
                      </a:endParaRPr>
                    </a:p>
                  </a:txBody>
                  <a:tcPr marL="6751" marR="6751" marT="6751" marB="0" anchor="ctr"/>
                </a:tc>
                <a:tc gridSpan="2">
                  <a:txBody>
                    <a:bodyPr/>
                    <a:lstStyle/>
                    <a:p>
                      <a:endParaRPr lang="en-US"/>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r>
                        <a:rPr lang="en-US" sz="900" b="0" i="0" u="none" strike="noStrike">
                          <a:solidFill>
                            <a:srgbClr val="000000"/>
                          </a:solidFill>
                          <a:effectLst/>
                          <a:latin typeface="+mj-lt"/>
                        </a:rPr>
                        <a:t>76244, 76248, 76262</a:t>
                      </a:r>
                    </a:p>
                  </a:txBody>
                  <a:tcPr marL="6751" marR="6751" marT="675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2279414473"/>
                  </a:ext>
                </a:extLst>
              </a:tr>
              <a:tr h="304694">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9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900" b="0" i="0" u="none" strike="noStrike">
                        <a:solidFill>
                          <a:srgbClr val="000000"/>
                        </a:solidFill>
                        <a:effectLst/>
                        <a:latin typeface="+mj-lt"/>
                      </a:endParaRPr>
                    </a:p>
                  </a:txBody>
                  <a:tcPr marL="6751" marR="6751" marT="6751" marB="0" anchor="ctr"/>
                </a:tc>
                <a:tc gridSpan="2">
                  <a:txBody>
                    <a:bodyPr/>
                    <a:lstStyle/>
                    <a:p>
                      <a:endParaRPr lang="en-US"/>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3462732856"/>
                  </a:ext>
                </a:extLst>
              </a:tr>
              <a:tr h="304694">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900" b="0" i="0" u="none" strike="noStrike">
                        <a:solidFill>
                          <a:srgbClr val="000000"/>
                        </a:solidFill>
                        <a:effectLst/>
                        <a:latin typeface="Calibri" panose="020F0502020204030204" pitchFamily="34" charset="0"/>
                      </a:endParaRPr>
                    </a:p>
                  </a:txBody>
                  <a:tcPr marL="6751" marR="6751" marT="6751" marB="0" anchor="ctr"/>
                </a:tc>
                <a:tc>
                  <a:txBody>
                    <a:bodyPr/>
                    <a:lstStyle/>
                    <a:p>
                      <a:pPr algn="l" fontAlgn="ctr"/>
                      <a:endParaRPr lang="en-US" sz="900" b="0" i="0" u="none" strike="noStrike">
                        <a:solidFill>
                          <a:srgbClr val="000000"/>
                        </a:solidFill>
                        <a:effectLst/>
                        <a:latin typeface="+mj-lt"/>
                      </a:endParaRPr>
                    </a:p>
                  </a:txBody>
                  <a:tcPr marL="6751" marR="6751" marT="6751" marB="0" anchor="ctr"/>
                </a:tc>
                <a:tc gridSpan="2">
                  <a:txBody>
                    <a:bodyPr/>
                    <a:lstStyle/>
                    <a:p>
                      <a:pPr algn="l" fontAlgn="ctr"/>
                      <a:endParaRPr lang="en-US" sz="900" b="0" i="0" u="none" strike="noStrike">
                        <a:solidFill>
                          <a:srgbClr val="000000"/>
                        </a:solidFill>
                        <a:effectLst/>
                        <a:latin typeface="+mj-lt"/>
                      </a:endParaRPr>
                    </a:p>
                  </a:txBody>
                  <a:tcPr marL="6751" marR="6751" marT="6751" marB="0" anchor="ctr"/>
                </a:tc>
                <a:tc hMerge="1">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endParaRPr lang="en-US" sz="900" b="0" i="0" u="none" strike="noStrike">
                        <a:solidFill>
                          <a:srgbClr val="000000"/>
                        </a:solidFill>
                        <a:effectLst/>
                        <a:latin typeface="+mj-lt"/>
                      </a:endParaRPr>
                    </a:p>
                  </a:txBody>
                  <a:tcPr marL="6751" marR="6751" marT="6751"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751" marR="6751" marT="6751" marB="0" anchor="ctr"/>
                </a:tc>
                <a:extLst>
                  <a:ext uri="{0D108BD9-81ED-4DB2-BD59-A6C34878D82A}">
                    <a16:rowId xmlns:a16="http://schemas.microsoft.com/office/drawing/2014/main" val="1796577040"/>
                  </a:ext>
                </a:extLst>
              </a:tr>
              <a:tr h="304694">
                <a:tc>
                  <a:txBody>
                    <a:bodyPr/>
                    <a:lstStyle/>
                    <a:p>
                      <a:endParaRPr lang="en-US"/>
                    </a:p>
                  </a:txBody>
                  <a:tcPr marL="6751" marR="6751" marT="6751" marB="0" anchor="b"/>
                </a:tc>
                <a:tc>
                  <a:txBody>
                    <a:bodyPr/>
                    <a:lstStyle/>
                    <a:p>
                      <a:pPr algn="l" fontAlgn="b"/>
                      <a:r>
                        <a:rPr lang="en-US" sz="1000" u="none" strike="noStrike">
                          <a:effectLst/>
                        </a:rPr>
                        <a:t>Inspections Supervisor</a:t>
                      </a:r>
                      <a:endParaRPr lang="en-US" sz="1000" b="1" i="0" u="none" strike="noStrike">
                        <a:solidFill>
                          <a:srgbClr val="000000"/>
                        </a:solidFill>
                        <a:effectLst/>
                        <a:latin typeface="Calibri" panose="020F0502020204030204" pitchFamily="34" charset="0"/>
                      </a:endParaRPr>
                    </a:p>
                  </a:txBody>
                  <a:tcPr marL="6751" marR="6751" marT="6751" marB="0" anchor="b"/>
                </a:tc>
                <a:tc gridSpan="3">
                  <a:txBody>
                    <a:bodyPr/>
                    <a:lstStyle/>
                    <a:p>
                      <a:pPr algn="l" fontAlgn="b"/>
                      <a:r>
                        <a:rPr lang="en-US" sz="1000" u="none" strike="noStrike">
                          <a:effectLst/>
                        </a:rPr>
                        <a:t>Ruben Renteria</a:t>
                      </a:r>
                      <a:endParaRPr lang="en-US" sz="1000" b="1" i="0" u="none" strike="noStrike">
                        <a:solidFill>
                          <a:srgbClr val="000000"/>
                        </a:solidFill>
                        <a:effectLst/>
                        <a:latin typeface="Calibri" panose="020F0502020204030204" pitchFamily="34" charset="0"/>
                      </a:endParaRPr>
                    </a:p>
                  </a:txBody>
                  <a:tcPr marL="6751" marR="6751" marT="6751" marB="0" anchor="b"/>
                </a:tc>
                <a:tc hMerge="1">
                  <a:txBody>
                    <a:bodyPr/>
                    <a:lstStyle/>
                    <a:p>
                      <a:endParaRPr lang="en-US"/>
                    </a:p>
                  </a:txBody>
                  <a:tcPr/>
                </a:tc>
                <a:tc hMerge="1">
                  <a:txBody>
                    <a:bodyPr/>
                    <a:lstStyle/>
                    <a:p>
                      <a:endParaRPr lang="en-US"/>
                    </a:p>
                  </a:txBody>
                  <a:tcPr/>
                </a:tc>
                <a:tc gridSpan="2">
                  <a:txBody>
                    <a:bodyPr/>
                    <a:lstStyle/>
                    <a:p>
                      <a:pPr algn="l" fontAlgn="b"/>
                      <a:r>
                        <a:rPr lang="en-US" sz="1000" u="none" strike="noStrike">
                          <a:effectLst/>
                        </a:rPr>
                        <a:t>817.333.3662   or   rrenteria@fwhs.org </a:t>
                      </a:r>
                      <a:endParaRPr lang="en-US" sz="1000" b="1" i="0" u="none" strike="noStrike">
                        <a:solidFill>
                          <a:srgbClr val="000000"/>
                        </a:solidFill>
                        <a:effectLst/>
                        <a:latin typeface="Calibri" panose="020F0502020204030204" pitchFamily="34" charset="0"/>
                      </a:endParaRPr>
                    </a:p>
                  </a:txBody>
                  <a:tcPr marL="6751" marR="6751" marT="6751" marB="0" anchor="b"/>
                </a:tc>
                <a:tc hMerge="1">
                  <a:txBody>
                    <a:bodyPr/>
                    <a:lstStyle/>
                    <a:p>
                      <a:endParaRPr lang="en-US"/>
                    </a:p>
                  </a:txBody>
                  <a:tcPr/>
                </a:tc>
                <a:extLst>
                  <a:ext uri="{0D108BD9-81ED-4DB2-BD59-A6C34878D82A}">
                    <a16:rowId xmlns:a16="http://schemas.microsoft.com/office/drawing/2014/main" val="2851064669"/>
                  </a:ext>
                </a:extLst>
              </a:tr>
              <a:tr h="291447">
                <a:tc>
                  <a:txBody>
                    <a:bodyPr/>
                    <a:lstStyle/>
                    <a:p>
                      <a:endParaRPr lang="en-US"/>
                    </a:p>
                  </a:txBody>
                  <a:tcPr marL="6751" marR="6751" marT="6751" marB="0" anchor="b"/>
                </a:tc>
                <a:tc>
                  <a:txBody>
                    <a:bodyPr/>
                    <a:lstStyle/>
                    <a:p>
                      <a:pPr algn="l" fontAlgn="b"/>
                      <a:r>
                        <a:rPr lang="en-US" sz="1000" u="none" strike="noStrike">
                          <a:effectLst/>
                        </a:rPr>
                        <a:t>Leasing Specialist (RFTA)</a:t>
                      </a:r>
                    </a:p>
                  </a:txBody>
                  <a:tcPr marL="6751" marR="6751" marT="6751" marB="0" anchor="b"/>
                </a:tc>
                <a:tc gridSpan="2">
                  <a:txBody>
                    <a:bodyPr/>
                    <a:lstStyle/>
                    <a:p>
                      <a:pPr algn="l" fontAlgn="b"/>
                      <a:r>
                        <a:rPr lang="en-US" sz="1000" u="none" strike="noStrike">
                          <a:effectLst/>
                        </a:rPr>
                        <a:t>Yolanda </a:t>
                      </a:r>
                      <a:r>
                        <a:rPr lang="en-US" sz="1000" u="none" strike="noStrike" err="1">
                          <a:effectLst/>
                        </a:rPr>
                        <a:t>Elems</a:t>
                      </a:r>
                      <a:endParaRPr lang="en-US" sz="1000" b="1" i="0" u="none" strike="noStrike" err="1">
                        <a:solidFill>
                          <a:srgbClr val="000000"/>
                        </a:solidFill>
                        <a:effectLst/>
                        <a:latin typeface="Calibri" panose="020F0502020204030204" pitchFamily="34" charset="0"/>
                      </a:endParaRPr>
                    </a:p>
                  </a:txBody>
                  <a:tcPr marL="6751" marR="6751" marT="6751" marB="0" anchor="b"/>
                </a:tc>
                <a:tc hMerge="1">
                  <a:txBody>
                    <a:bodyPr/>
                    <a:lstStyle/>
                    <a:p>
                      <a:endParaRPr lang="en-US"/>
                    </a:p>
                  </a:txBody>
                  <a:tcPr/>
                </a:tc>
                <a:tc>
                  <a:txBody>
                    <a:bodyPr/>
                    <a:lstStyle/>
                    <a:p>
                      <a:pPr algn="l" fontAlgn="b"/>
                      <a:endParaRPr lang="en-US" sz="1000" b="1" i="0" u="none" strike="noStrike">
                        <a:solidFill>
                          <a:srgbClr val="000000"/>
                        </a:solidFill>
                        <a:effectLst/>
                        <a:latin typeface="Calibri" panose="020F0502020204030204" pitchFamily="34" charset="0"/>
                      </a:endParaRPr>
                    </a:p>
                  </a:txBody>
                  <a:tcPr marL="6751" marR="6751" marT="6751" marB="0" anchor="b"/>
                </a:tc>
                <a:tc gridSpan="2">
                  <a:txBody>
                    <a:bodyPr/>
                    <a:lstStyle/>
                    <a:p>
                      <a:pPr algn="l" fontAlgn="b"/>
                      <a:r>
                        <a:rPr lang="en-US" sz="1000" u="none" strike="noStrike">
                          <a:effectLst/>
                        </a:rPr>
                        <a:t>817.333.3652</a:t>
                      </a:r>
                      <a:r>
                        <a:rPr lang="en-US" sz="1000" u="none" strike="noStrike" baseline="0">
                          <a:effectLst/>
                        </a:rPr>
                        <a:t>   or   </a:t>
                      </a:r>
                      <a:r>
                        <a:rPr lang="en-US" sz="1000" u="none" strike="noStrike" baseline="0">
                          <a:effectLst/>
                          <a:hlinkClick r:id="rId2"/>
                        </a:rPr>
                        <a:t>yelems@fwhs.org</a:t>
                      </a:r>
                      <a:endParaRPr lang="en-US" sz="1000" b="1" i="0" u="none" strike="noStrike">
                        <a:solidFill>
                          <a:srgbClr val="000000"/>
                        </a:solidFill>
                        <a:effectLst/>
                        <a:latin typeface="Calibri" panose="020F0502020204030204" pitchFamily="34" charset="0"/>
                      </a:endParaRPr>
                    </a:p>
                  </a:txBody>
                  <a:tcPr marL="6751" marR="6751" marT="6751" marB="0" anchor="b"/>
                </a:tc>
                <a:tc hMerge="1">
                  <a:txBody>
                    <a:bodyPr/>
                    <a:lstStyle/>
                    <a:p>
                      <a:endParaRPr lang="en-US"/>
                    </a:p>
                  </a:txBody>
                  <a:tcPr/>
                </a:tc>
                <a:extLst>
                  <a:ext uri="{0D108BD9-81ED-4DB2-BD59-A6C34878D82A}">
                    <a16:rowId xmlns:a16="http://schemas.microsoft.com/office/drawing/2014/main" val="3305062212"/>
                  </a:ext>
                </a:extLst>
              </a:tr>
              <a:tr h="291447">
                <a:tc>
                  <a:txBody>
                    <a:bodyPr/>
                    <a:lstStyle/>
                    <a:p>
                      <a:endParaRPr lang="en-US"/>
                    </a:p>
                  </a:txBody>
                  <a:tcPr marL="6751" marR="6751" marT="6751" marB="0" anchor="b"/>
                </a:tc>
                <a:tc>
                  <a:txBody>
                    <a:bodyPr/>
                    <a:lstStyle/>
                    <a:p>
                      <a:pPr algn="l" fontAlgn="b"/>
                      <a:r>
                        <a:rPr lang="en-US" sz="1000" u="none" strike="noStrike">
                          <a:effectLst/>
                        </a:rPr>
                        <a:t>Inspections Clerk</a:t>
                      </a:r>
                      <a:endParaRPr lang="en-US" sz="1000" b="1" i="0" u="none" strike="noStrike">
                        <a:solidFill>
                          <a:srgbClr val="000000"/>
                        </a:solidFill>
                        <a:effectLst/>
                        <a:latin typeface="Calibri" panose="020F0502020204030204" pitchFamily="34" charset="0"/>
                      </a:endParaRPr>
                    </a:p>
                  </a:txBody>
                  <a:tcPr marL="6751" marR="6751" marT="6751" marB="0" anchor="b"/>
                </a:tc>
                <a:tc gridSpan="2">
                  <a:txBody>
                    <a:bodyPr/>
                    <a:lstStyle/>
                    <a:p>
                      <a:pPr algn="l" fontAlgn="b"/>
                      <a:r>
                        <a:rPr lang="en-US" sz="1000" u="none" strike="noStrike">
                          <a:effectLst/>
                        </a:rPr>
                        <a:t>Britiany Arnold</a:t>
                      </a:r>
                      <a:endParaRPr lang="en-US" sz="1000" b="1" i="0" u="none" strike="noStrike">
                        <a:solidFill>
                          <a:srgbClr val="000000"/>
                        </a:solidFill>
                        <a:effectLst/>
                        <a:latin typeface="Calibri" panose="020F0502020204030204" pitchFamily="34" charset="0"/>
                      </a:endParaRPr>
                    </a:p>
                  </a:txBody>
                  <a:tcPr marL="6751" marR="6751" marT="6751" marB="0" anchor="b"/>
                </a:tc>
                <a:tc hMerge="1">
                  <a:txBody>
                    <a:bodyPr/>
                    <a:lstStyle/>
                    <a:p>
                      <a:endParaRPr lang="en-US"/>
                    </a:p>
                  </a:txBody>
                  <a:tcPr/>
                </a:tc>
                <a:tc>
                  <a:txBody>
                    <a:bodyPr/>
                    <a:lstStyle/>
                    <a:p>
                      <a:pPr algn="l" fontAlgn="b"/>
                      <a:endParaRPr lang="en-US" sz="1000" b="1" i="0" u="none" strike="noStrike">
                        <a:solidFill>
                          <a:srgbClr val="000000"/>
                        </a:solidFill>
                        <a:effectLst/>
                        <a:latin typeface="Calibri" panose="020F0502020204030204" pitchFamily="34" charset="0"/>
                      </a:endParaRPr>
                    </a:p>
                  </a:txBody>
                  <a:tcPr marL="6751" marR="6751" marT="6751" marB="0" anchor="b"/>
                </a:tc>
                <a:tc gridSpan="2">
                  <a:txBody>
                    <a:bodyPr/>
                    <a:lstStyle/>
                    <a:p>
                      <a:pPr algn="l" fontAlgn="b"/>
                      <a:r>
                        <a:rPr lang="en-US" sz="1000" u="none" strike="noStrike">
                          <a:effectLst/>
                        </a:rPr>
                        <a:t>817.333.3658</a:t>
                      </a:r>
                      <a:r>
                        <a:rPr lang="en-US" sz="1000" u="none" strike="noStrike" baseline="0">
                          <a:effectLst/>
                        </a:rPr>
                        <a:t>    or  </a:t>
                      </a:r>
                      <a:r>
                        <a:rPr lang="en-US" sz="1000" u="none" strike="noStrike" baseline="0">
                          <a:effectLst/>
                          <a:hlinkClick r:id="rId3"/>
                        </a:rPr>
                        <a:t>barnold@fwhs.org</a:t>
                      </a:r>
                      <a:r>
                        <a:rPr lang="en-US" sz="1000" u="none" strike="noStrike" baseline="0">
                          <a:effectLst/>
                        </a:rPr>
                        <a:t> </a:t>
                      </a:r>
                      <a:endParaRPr lang="en-US" sz="1000" b="1" i="0" u="none" strike="noStrike">
                        <a:solidFill>
                          <a:srgbClr val="000000"/>
                        </a:solidFill>
                        <a:effectLst/>
                        <a:latin typeface="Calibri" panose="020F0502020204030204" pitchFamily="34" charset="0"/>
                      </a:endParaRPr>
                    </a:p>
                  </a:txBody>
                  <a:tcPr marL="6751" marR="6751" marT="6751" marB="0" anchor="b"/>
                </a:tc>
                <a:tc hMerge="1">
                  <a:txBody>
                    <a:bodyPr/>
                    <a:lstStyle/>
                    <a:p>
                      <a:endParaRPr lang="en-US"/>
                    </a:p>
                  </a:txBody>
                  <a:tcPr/>
                </a:tc>
                <a:extLst>
                  <a:ext uri="{0D108BD9-81ED-4DB2-BD59-A6C34878D82A}">
                    <a16:rowId xmlns:a16="http://schemas.microsoft.com/office/drawing/2014/main" val="21481943"/>
                  </a:ext>
                </a:extLst>
              </a:tr>
              <a:tr h="556398">
                <a:tc>
                  <a:txBody>
                    <a:bodyPr/>
                    <a:lstStyle/>
                    <a:p>
                      <a:r>
                        <a:rPr lang="en-US"/>
                        <a:t>  </a:t>
                      </a:r>
                    </a:p>
                  </a:txBody>
                  <a:tcPr marL="6751" marR="6751" marT="6751" marB="0" anchor="b"/>
                </a:tc>
                <a:tc>
                  <a:txBody>
                    <a:bodyPr/>
                    <a:lstStyle/>
                    <a:p>
                      <a:pPr algn="l" fontAlgn="b"/>
                      <a:r>
                        <a:rPr lang="en-US" sz="1000" u="none" strike="noStrike">
                          <a:effectLst/>
                        </a:rPr>
                        <a:t>Inspection</a:t>
                      </a:r>
                      <a:r>
                        <a:rPr lang="en-US" sz="1000" u="none" strike="noStrike" baseline="0">
                          <a:effectLst/>
                        </a:rPr>
                        <a:t> Clerk</a:t>
                      </a:r>
                      <a:endParaRPr lang="en-US" sz="1000" b="1" i="0" u="none" strike="noStrike">
                        <a:solidFill>
                          <a:srgbClr val="000000"/>
                        </a:solidFill>
                        <a:effectLst/>
                        <a:latin typeface="Calibri" panose="020F0502020204030204" pitchFamily="34" charset="0"/>
                      </a:endParaRPr>
                    </a:p>
                  </a:txBody>
                  <a:tcPr marL="6751" marR="6751" marT="6751" marB="0" anchor="b"/>
                </a:tc>
                <a:tc gridSpan="3">
                  <a:txBody>
                    <a:bodyPr/>
                    <a:lstStyle/>
                    <a:p>
                      <a:pPr algn="l" fontAlgn="b"/>
                      <a:r>
                        <a:rPr lang="en-US" sz="1000" u="none" strike="noStrike">
                          <a:effectLst/>
                        </a:rPr>
                        <a:t>Katina Huffman</a:t>
                      </a:r>
                      <a:endParaRPr lang="en-US" sz="1000" b="1" i="0" u="none" strike="noStrike">
                        <a:solidFill>
                          <a:srgbClr val="000000"/>
                        </a:solidFill>
                        <a:effectLst/>
                        <a:latin typeface="Calibri" panose="020F0502020204030204" pitchFamily="34" charset="0"/>
                      </a:endParaRPr>
                    </a:p>
                  </a:txBody>
                  <a:tcPr marL="6751" marR="6751" marT="6751" marB="0" anchor="b"/>
                </a:tc>
                <a:tc hMerge="1">
                  <a:txBody>
                    <a:bodyPr/>
                    <a:lstStyle/>
                    <a:p>
                      <a:endParaRPr lang="en-US"/>
                    </a:p>
                  </a:txBody>
                  <a:tcPr/>
                </a:tc>
                <a:tc hMerge="1">
                  <a:txBody>
                    <a:bodyPr/>
                    <a:lstStyle/>
                    <a:p>
                      <a:endParaRPr lang="en-US"/>
                    </a:p>
                  </a:txBody>
                  <a:tcPr/>
                </a:tc>
                <a:tc gridSpan="2">
                  <a:txBody>
                    <a:bodyPr/>
                    <a:lstStyle/>
                    <a:p>
                      <a:pPr algn="l" fontAlgn="b"/>
                      <a:r>
                        <a:rPr lang="en-US" sz="1000" u="none" strike="noStrike">
                          <a:effectLst/>
                        </a:rPr>
                        <a:t>817.333.3661   </a:t>
                      </a:r>
                      <a:r>
                        <a:rPr lang="en-US" sz="1000" u="none" strike="noStrike" baseline="0">
                          <a:effectLst/>
                        </a:rPr>
                        <a:t>  or  </a:t>
                      </a:r>
                      <a:r>
                        <a:rPr lang="en-US" sz="1000" u="none" strike="noStrike" baseline="0">
                          <a:effectLst/>
                          <a:hlinkClick r:id="rId4"/>
                        </a:rPr>
                        <a:t>Khuffman@fwhs.org</a:t>
                      </a:r>
                      <a:r>
                        <a:rPr lang="en-US" sz="1000" u="none" strike="noStrike" baseline="0">
                          <a:effectLst/>
                        </a:rPr>
                        <a:t> </a:t>
                      </a:r>
                      <a:endParaRPr lang="en-US" sz="1000" b="1" i="0" u="none" strike="noStrike">
                        <a:solidFill>
                          <a:srgbClr val="000000"/>
                        </a:solidFill>
                        <a:effectLst/>
                        <a:latin typeface="Calibri" panose="020F0502020204030204" pitchFamily="34" charset="0"/>
                      </a:endParaRPr>
                    </a:p>
                  </a:txBody>
                  <a:tcPr marL="6751" marR="6751" marT="6751" marB="0" anchor="b"/>
                </a:tc>
                <a:tc hMerge="1">
                  <a:txBody>
                    <a:bodyPr/>
                    <a:lstStyle/>
                    <a:p>
                      <a:endParaRPr lang="en-US"/>
                    </a:p>
                  </a:txBody>
                  <a:tcPr/>
                </a:tc>
                <a:extLst>
                  <a:ext uri="{0D108BD9-81ED-4DB2-BD59-A6C34878D82A}">
                    <a16:rowId xmlns:a16="http://schemas.microsoft.com/office/drawing/2014/main" val="2207783890"/>
                  </a:ext>
                </a:extLst>
              </a:tr>
            </a:tbl>
          </a:graphicData>
        </a:graphic>
      </p:graphicFrame>
      <p:sp>
        <p:nvSpPr>
          <p:cNvPr id="3" name="Slide Number Placeholder 2"/>
          <p:cNvSpPr>
            <a:spLocks noGrp="1"/>
          </p:cNvSpPr>
          <p:nvPr>
            <p:ph type="sldNum" sz="quarter" idx="12"/>
          </p:nvPr>
        </p:nvSpPr>
        <p:spPr/>
        <p:txBody>
          <a:bodyPr/>
          <a:lstStyle/>
          <a:p>
            <a:fld id="{FE6D4B2A-CC2B-429B-BD48-5D903B40813E}"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219" y="450264"/>
            <a:ext cx="7210393" cy="1080938"/>
          </a:xfrm>
        </p:spPr>
        <p:txBody>
          <a:bodyPr vert="horz" lIns="91440" tIns="45720" rIns="91440" bIns="45720" rtlCol="0" anchor="ctr">
            <a:normAutofit fontScale="90000"/>
            <a:scene3d>
              <a:camera prst="orthographicFront"/>
              <a:lightRig rig="soft" dir="t"/>
            </a:scene3d>
            <a:sp3d prstMaterial="softEdge">
              <a:bevelT w="25400" h="25400"/>
            </a:sp3d>
          </a:bodyPr>
          <a:lstStyle/>
          <a:p>
            <a:pPr algn="ctr"/>
            <a:r>
              <a:rPr lang="en-US" sz="3200">
                <a:solidFill>
                  <a:schemeClr val="tx1"/>
                </a:solidFill>
                <a:latin typeface="Baskerville Old Face" pitchFamily="18" charset="0"/>
              </a:rPr>
              <a:t>REQUEST FOR TENANCY APPROVAL</a:t>
            </a:r>
            <a:br>
              <a:rPr lang="en-US" sz="2000">
                <a:solidFill>
                  <a:schemeClr val="tx1"/>
                </a:solidFill>
                <a:latin typeface="Baskerville Old Face" pitchFamily="18" charset="0"/>
              </a:rPr>
            </a:br>
            <a:r>
              <a:rPr lang="en-US" sz="2400">
                <a:solidFill>
                  <a:srgbClr val="0070C0"/>
                </a:solidFill>
                <a:latin typeface="Baskerville Old Face" pitchFamily="18" charset="0"/>
              </a:rPr>
              <a:t>RFTA FORM</a:t>
            </a:r>
            <a:endParaRPr lang="en-US" sz="2400" i="1">
              <a:solidFill>
                <a:srgbClr val="0070C0"/>
              </a:solidFill>
              <a:latin typeface="Baskerville Old Face" pitchFamily="18" charset="0"/>
            </a:endParaRPr>
          </a:p>
        </p:txBody>
      </p:sp>
      <p:sp>
        <p:nvSpPr>
          <p:cNvPr id="2" name="Picture Placeholder 1">
            <a:extLst>
              <a:ext uri="{FF2B5EF4-FFF2-40B4-BE49-F238E27FC236}">
                <a16:creationId xmlns:a16="http://schemas.microsoft.com/office/drawing/2014/main" id="{FE79AF26-8E42-6BEA-8ACF-B9428B4BC7CC}"/>
              </a:ext>
            </a:extLst>
          </p:cNvPr>
          <p:cNvSpPr>
            <a:spLocks noGrp="1"/>
          </p:cNvSpPr>
          <p:nvPr>
            <p:ph type="pic" idx="1"/>
          </p:nvPr>
        </p:nvSpPr>
        <p:spPr/>
      </p:sp>
      <p:sp>
        <p:nvSpPr>
          <p:cNvPr id="5" name="Text Placeholder 4">
            <a:extLst>
              <a:ext uri="{FF2B5EF4-FFF2-40B4-BE49-F238E27FC236}">
                <a16:creationId xmlns:a16="http://schemas.microsoft.com/office/drawing/2014/main" id="{48C61780-6CDB-68A0-5714-BDA34270DEF8}"/>
              </a:ext>
            </a:extLst>
          </p:cNvPr>
          <p:cNvSpPr>
            <a:spLocks noGrp="1"/>
          </p:cNvSpPr>
          <p:nvPr>
            <p:ph type="body" sz="half" idx="2"/>
          </p:nvPr>
        </p:nvSpPr>
        <p:spPr/>
        <p:txBody>
          <a:bodyPr/>
          <a:lstStyle/>
          <a:p>
            <a:endParaRPr lang="en-US"/>
          </a:p>
          <a:p>
            <a:endParaRPr lang="en-US"/>
          </a:p>
          <a:p>
            <a:endParaRPr lang="en-US"/>
          </a:p>
          <a:p>
            <a:endParaRPr lang="en-US"/>
          </a:p>
          <a:p>
            <a:endParaRPr lang="en-US"/>
          </a:p>
          <a:p>
            <a:r>
              <a:rPr lang="en-US"/>
              <a:t>List the full correct address of the unit</a:t>
            </a:r>
          </a:p>
          <a:p>
            <a:r>
              <a:rPr lang="en-US"/>
              <a:t>Specify who will be </a:t>
            </a:r>
            <a:r>
              <a:rPr lang="en-US" err="1"/>
              <a:t>repsonsible</a:t>
            </a:r>
            <a:r>
              <a:rPr lang="en-US"/>
              <a:t> for </a:t>
            </a:r>
            <a:r>
              <a:rPr lang="en-US" err="1"/>
              <a:t>utilitie</a:t>
            </a:r>
            <a:r>
              <a:rPr lang="en-US"/>
              <a:t>, as well as the stove and refrigerator</a:t>
            </a:r>
          </a:p>
          <a:p>
            <a:r>
              <a:rPr lang="en-US"/>
              <a:t>State the date the unit will be ready for </a:t>
            </a:r>
            <a:r>
              <a:rPr lang="en-US" err="1"/>
              <a:t>isnpection</a:t>
            </a:r>
            <a:endParaRPr lang="en-US"/>
          </a:p>
          <a:p>
            <a:endParaRPr lang="en-US"/>
          </a:p>
          <a:p>
            <a:endParaRPr lang="en-US"/>
          </a:p>
          <a:p>
            <a:endParaRPr lang="en-US"/>
          </a:p>
          <a:p>
            <a:endParaRPr lang="en-US"/>
          </a:p>
        </p:txBody>
      </p:sp>
      <p:sp>
        <p:nvSpPr>
          <p:cNvPr id="4" name="Slide Number Placeholder 3"/>
          <p:cNvSpPr>
            <a:spLocks noGrp="1"/>
          </p:cNvSpPr>
          <p:nvPr>
            <p:ph type="sldNum" sz="quarter" idx="12"/>
          </p:nvPr>
        </p:nvSpPr>
        <p:spPr/>
        <p:txBody>
          <a:bodyPr/>
          <a:lstStyle/>
          <a:p>
            <a:fld id="{FE6D4B2A-CC2B-429B-BD48-5D903B40813E}" type="slidenum">
              <a:rPr lang="en-US" smtClean="0"/>
              <a:pPr/>
              <a:t>19</a:t>
            </a:fld>
            <a:endParaRPr lang="en-US"/>
          </a:p>
        </p:txBody>
      </p:sp>
      <p:sp>
        <p:nvSpPr>
          <p:cNvPr id="16" name="TextBox 15"/>
          <p:cNvSpPr txBox="1"/>
          <p:nvPr/>
        </p:nvSpPr>
        <p:spPr>
          <a:xfrm>
            <a:off x="2209800" y="914400"/>
            <a:ext cx="1524000" cy="261610"/>
          </a:xfrm>
          <a:prstGeom prst="rect">
            <a:avLst/>
          </a:prstGeom>
          <a:noFill/>
        </p:spPr>
        <p:txBody>
          <a:bodyPr wrap="square" lIns="91440" tIns="45720" rIns="91440" bIns="45720" rtlCol="0" anchor="t">
            <a:spAutoFit/>
          </a:bodyPr>
          <a:lstStyle/>
          <a:p>
            <a:endParaRPr lang="en-US" sz="1100"/>
          </a:p>
        </p:txBody>
      </p:sp>
      <p:sp>
        <p:nvSpPr>
          <p:cNvPr id="26" name="TextBox 25"/>
          <p:cNvSpPr txBox="1"/>
          <p:nvPr/>
        </p:nvSpPr>
        <p:spPr>
          <a:xfrm>
            <a:off x="7319790" y="2505420"/>
            <a:ext cx="1066799" cy="261610"/>
          </a:xfrm>
          <a:prstGeom prst="rect">
            <a:avLst/>
          </a:prstGeom>
          <a:noFill/>
        </p:spPr>
        <p:txBody>
          <a:bodyPr wrap="square" lIns="91440" tIns="45720" rIns="91440" bIns="45720" rtlCol="0" anchor="t">
            <a:spAutoFit/>
          </a:bodyPr>
          <a:lstStyle/>
          <a:p>
            <a:endParaRPr lang="en-US" sz="1100"/>
          </a:p>
        </p:txBody>
      </p:sp>
      <p:sp>
        <p:nvSpPr>
          <p:cNvPr id="32" name="TextBox 31"/>
          <p:cNvSpPr txBox="1"/>
          <p:nvPr/>
        </p:nvSpPr>
        <p:spPr>
          <a:xfrm>
            <a:off x="1371601" y="1828800"/>
            <a:ext cx="2057399" cy="261610"/>
          </a:xfrm>
          <a:prstGeom prst="rect">
            <a:avLst/>
          </a:prstGeom>
          <a:noFill/>
        </p:spPr>
        <p:txBody>
          <a:bodyPr wrap="square" lIns="91440" tIns="45720" rIns="91440" bIns="45720" rtlCol="0" anchor="t">
            <a:spAutoFit/>
          </a:bodyPr>
          <a:lstStyle/>
          <a:p>
            <a:endParaRPr lang="en-US" sz="1100"/>
          </a:p>
        </p:txBody>
      </p:sp>
      <p:graphicFrame>
        <p:nvGraphicFramePr>
          <p:cNvPr id="17410" name="Object 2"/>
          <p:cNvGraphicFramePr>
            <a:graphicFrameLocks noChangeAspect="1"/>
          </p:cNvGraphicFramePr>
          <p:nvPr>
            <p:extLst>
              <p:ext uri="{D42A27DB-BD31-4B8C-83A1-F6EECF244321}">
                <p14:modId xmlns:p14="http://schemas.microsoft.com/office/powerpoint/2010/main" val="4051697899"/>
              </p:ext>
            </p:extLst>
          </p:nvPr>
        </p:nvGraphicFramePr>
        <p:xfrm>
          <a:off x="3570383" y="1387206"/>
          <a:ext cx="3478577" cy="5478427"/>
        </p:xfrm>
        <a:graphic>
          <a:graphicData uri="http://schemas.openxmlformats.org/presentationml/2006/ole">
            <mc:AlternateContent xmlns:mc="http://schemas.openxmlformats.org/markup-compatibility/2006">
              <mc:Choice xmlns:v="urn:schemas-microsoft-com:vml" Requires="v">
                <p:oleObj name="Acrobat Document" r:id="rId3" imgW="7776720" imgH="12787200" progId="AcroExch.Document.DC">
                  <p:embed/>
                </p:oleObj>
              </mc:Choice>
              <mc:Fallback>
                <p:oleObj name="Acrobat Document" r:id="rId3" imgW="7776720" imgH="12787200" progId="AcroExch.Document.DC">
                  <p:embed/>
                  <p:pic>
                    <p:nvPicPr>
                      <p:cNvPr id="174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383" y="1387206"/>
                        <a:ext cx="3478577" cy="547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5524041" y="5415709"/>
            <a:ext cx="1524000" cy="1846659"/>
          </a:xfrm>
          <a:prstGeom prst="rect">
            <a:avLst/>
          </a:prstGeom>
          <a:noFill/>
          <a:ln>
            <a:noFill/>
          </a:ln>
        </p:spPr>
        <p:txBody>
          <a:bodyPr wrap="square" rtlCol="0">
            <a:spAutoFit/>
          </a:bodyPr>
          <a:lstStyle/>
          <a:p>
            <a:endParaRPr lang="en-US" sz="2000">
              <a:solidFill>
                <a:srgbClr val="FF0000"/>
              </a:solidFill>
            </a:endParaRPr>
          </a:p>
          <a:p>
            <a:r>
              <a:rPr lang="en-US" sz="2000">
                <a:solidFill>
                  <a:srgbClr val="FF0000"/>
                </a:solidFill>
              </a:rPr>
              <a:t>TENANT PORTION</a:t>
            </a:r>
          </a:p>
          <a:p>
            <a:endParaRPr lang="en-US"/>
          </a:p>
          <a:p>
            <a:endParaRPr lang="en-US"/>
          </a:p>
          <a:p>
            <a:endParaRPr lang="en-US"/>
          </a:p>
        </p:txBody>
      </p:sp>
    </p:spTree>
    <p:extLst>
      <p:ext uri="{BB962C8B-B14F-4D97-AF65-F5344CB8AC3E}">
        <p14:creationId xmlns:p14="http://schemas.microsoft.com/office/powerpoint/2010/main" val="214216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7300" y="1422170"/>
            <a:ext cx="6172200" cy="765572"/>
          </a:xfrm>
        </p:spPr>
        <p:txBody>
          <a:bodyPr>
            <a:normAutofit/>
          </a:bodyPr>
          <a:lstStyle/>
          <a:p>
            <a:pPr algn="ctr"/>
            <a:r>
              <a:rPr lang="en-US" sz="4050">
                <a:latin typeface="Baskerville Old Face" pitchFamily="18" charset="0"/>
              </a:rPr>
              <a:t>W</a:t>
            </a:r>
            <a:r>
              <a:rPr lang="en-US">
                <a:latin typeface="Baskerville Old Face" pitchFamily="18" charset="0"/>
              </a:rPr>
              <a:t>ELCOME</a:t>
            </a:r>
          </a:p>
        </p:txBody>
      </p:sp>
      <p:sp>
        <p:nvSpPr>
          <p:cNvPr id="8" name="Content Placeholder 7"/>
          <p:cNvSpPr>
            <a:spLocks noGrp="1"/>
          </p:cNvSpPr>
          <p:nvPr>
            <p:ph idx="1"/>
          </p:nvPr>
        </p:nvSpPr>
        <p:spPr>
          <a:xfrm>
            <a:off x="1257300" y="2647950"/>
            <a:ext cx="6629400" cy="2752725"/>
          </a:xfrm>
        </p:spPr>
        <p:txBody>
          <a:bodyPr>
            <a:normAutofit/>
          </a:bodyPr>
          <a:lstStyle/>
          <a:p>
            <a:pPr algn="ctr">
              <a:buNone/>
            </a:pPr>
            <a:endParaRPr lang="en-US"/>
          </a:p>
          <a:p>
            <a:pPr algn="ctr">
              <a:buNone/>
            </a:pPr>
            <a:r>
              <a:rPr lang="en-US" sz="2250"/>
              <a:t>Thank you for choosing to participate in the</a:t>
            </a:r>
            <a:r>
              <a:rPr lang="en-US" sz="2400"/>
              <a:t> </a:t>
            </a:r>
          </a:p>
          <a:p>
            <a:pPr algn="ctr">
              <a:buNone/>
            </a:pPr>
            <a:r>
              <a:rPr lang="en-US" sz="2400"/>
              <a:t>Fort Worth Housing Solutions </a:t>
            </a:r>
          </a:p>
          <a:p>
            <a:pPr algn="ctr">
              <a:buNone/>
            </a:pPr>
            <a:r>
              <a:rPr lang="en-US" sz="2400"/>
              <a:t>Housing Program</a:t>
            </a:r>
          </a:p>
          <a:p>
            <a:pPr algn="ctr">
              <a:buNone/>
            </a:pPr>
            <a:endParaRPr lang="en-US" sz="2400"/>
          </a:p>
          <a:p>
            <a:pPr algn="ctr">
              <a:buNone/>
            </a:pPr>
            <a:endParaRPr lang="en-US"/>
          </a:p>
          <a:p>
            <a:pPr algn="ctr">
              <a:buNone/>
            </a:pPr>
            <a:endParaRPr lang="en-US"/>
          </a:p>
        </p:txBody>
      </p:sp>
      <p:sp>
        <p:nvSpPr>
          <p:cNvPr id="10" name="Slide Number Placeholder 9"/>
          <p:cNvSpPr>
            <a:spLocks noGrp="1"/>
          </p:cNvSpPr>
          <p:nvPr>
            <p:ph type="sldNum" sz="quarter" idx="12"/>
          </p:nvPr>
        </p:nvSpPr>
        <p:spPr/>
        <p:txBody>
          <a:bodyPr/>
          <a:lstStyle/>
          <a:p>
            <a:fld id="{FE6D4B2A-CC2B-429B-BD48-5D903B40813E}" type="slidenum">
              <a:rPr lang="en-US" smtClean="0"/>
              <a:pPr/>
              <a:t>2</a:t>
            </a:fld>
            <a:endParaRPr lang="en-US"/>
          </a:p>
        </p:txBody>
      </p:sp>
    </p:spTree>
    <p:extLst>
      <p:ext uri="{BB962C8B-B14F-4D97-AF65-F5344CB8AC3E}">
        <p14:creationId xmlns:p14="http://schemas.microsoft.com/office/powerpoint/2010/main" val="187320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928" y="422722"/>
            <a:ext cx="7210396" cy="1080938"/>
          </a:xfrm>
        </p:spPr>
        <p:txBody>
          <a:bodyPr>
            <a:normAutofit fontScale="90000"/>
          </a:bodyPr>
          <a:lstStyle/>
          <a:p>
            <a:pPr algn="ctr"/>
            <a:r>
              <a:rPr lang="en-US" sz="3200">
                <a:solidFill>
                  <a:schemeClr val="tx1"/>
                </a:solidFill>
                <a:latin typeface="Baskerville Old Face" pitchFamily="18" charset="0"/>
              </a:rPr>
              <a:t>REQUEST FOR TENANCY APPROVAL</a:t>
            </a:r>
            <a:br>
              <a:rPr lang="en-US" sz="2000">
                <a:solidFill>
                  <a:schemeClr val="tx1"/>
                </a:solidFill>
                <a:latin typeface="Baskerville Old Face" pitchFamily="18" charset="0"/>
              </a:rPr>
            </a:br>
            <a:r>
              <a:rPr lang="en-US" sz="2400">
                <a:solidFill>
                  <a:srgbClr val="0070C0"/>
                </a:solidFill>
                <a:latin typeface="Baskerville Old Face" pitchFamily="18" charset="0"/>
              </a:rPr>
              <a:t>RFTA FORM</a:t>
            </a:r>
            <a:endParaRPr lang="en-US" sz="2400" i="1">
              <a:solidFill>
                <a:srgbClr val="0070C0"/>
              </a:solidFill>
              <a:latin typeface="Baskerville Old Face" pitchFamily="18" charset="0"/>
            </a:endParaRPr>
          </a:p>
        </p:txBody>
      </p:sp>
      <p:sp>
        <p:nvSpPr>
          <p:cNvPr id="6" name="Content Placeholder 5"/>
          <p:cNvSpPr>
            <a:spLocks noGrp="1"/>
          </p:cNvSpPr>
          <p:nvPr>
            <p:ph idx="1"/>
          </p:nvPr>
        </p:nvSpPr>
        <p:spPr>
          <a:xfrm>
            <a:off x="468928" y="1937512"/>
            <a:ext cx="7210396" cy="3599316"/>
          </a:xfrm>
        </p:spPr>
        <p:txBody>
          <a:bodyPr vert="horz" lIns="91440" tIns="45720" rIns="91440" bIns="45720" anchor="t">
            <a:noAutofit/>
          </a:bodyPr>
          <a:lstStyle/>
          <a:p>
            <a:pPr indent="-255905"/>
            <a:r>
              <a:rPr lang="en-US" sz="2400"/>
              <a:t>Landlord and potential tenant must complete and sign the form, which must include but not limited to the following:</a:t>
            </a:r>
            <a:endParaRPr lang="en-US"/>
          </a:p>
          <a:p>
            <a:pPr marL="621665" lvl="1"/>
            <a:r>
              <a:rPr lang="en-US" sz="2000">
                <a:cs typeface="Lucida Sans Unicode"/>
              </a:rPr>
              <a:t>The CORRECT address of the assisted unit</a:t>
            </a:r>
          </a:p>
          <a:p>
            <a:pPr marL="621665" lvl="1"/>
            <a:r>
              <a:rPr lang="en-US" sz="2000">
                <a:cs typeface="Lucida Sans Unicode"/>
              </a:rPr>
              <a:t>The date the unit will be ready for inspection</a:t>
            </a:r>
          </a:p>
          <a:p>
            <a:pPr marL="621665" lvl="1"/>
            <a:r>
              <a:rPr lang="en-US" sz="2000">
                <a:cs typeface="Lucida Sans Unicode"/>
              </a:rPr>
              <a:t>The contract rent for the assisted unit</a:t>
            </a:r>
          </a:p>
          <a:p>
            <a:pPr marL="393065" lvl="1" indent="0">
              <a:buNone/>
            </a:pPr>
            <a:endParaRPr lang="en-US" sz="2000">
              <a:cs typeface="Lucida Sans Unicode"/>
            </a:endParaRPr>
          </a:p>
          <a:p>
            <a:pPr indent="-255905"/>
            <a:r>
              <a:rPr lang="en-US" sz="2400"/>
              <a:t>The RFTA may be returned to FWHS via email at </a:t>
            </a:r>
            <a:r>
              <a:rPr lang="en-US" sz="2400">
                <a:hlinkClick r:id="rId2"/>
              </a:rPr>
              <a:t>rfta@fwhs.org</a:t>
            </a:r>
            <a:r>
              <a:rPr lang="en-US" sz="2400"/>
              <a:t> or dropped or mailed to our office at 1407 Texas Street, FW TX 76102</a:t>
            </a:r>
          </a:p>
          <a:p>
            <a:pPr marL="109855" indent="0">
              <a:buNone/>
            </a:pPr>
            <a:endParaRPr lang="en-US" sz="2400">
              <a:cs typeface="Lucida Sans Unicode"/>
            </a:endParaRPr>
          </a:p>
          <a:p>
            <a:pPr indent="-255905"/>
            <a:r>
              <a:rPr lang="en-US" sz="2400">
                <a:cs typeface="Lucida Sans Unicode"/>
              </a:rPr>
              <a:t>The RFTA must be submitted prior to the expiration of the Housing Choice Voucher</a:t>
            </a:r>
          </a:p>
        </p:txBody>
      </p:sp>
      <p:sp>
        <p:nvSpPr>
          <p:cNvPr id="4" name="Slide Number Placeholder 3"/>
          <p:cNvSpPr>
            <a:spLocks noGrp="1"/>
          </p:cNvSpPr>
          <p:nvPr>
            <p:ph type="sldNum" sz="quarter" idx="12"/>
          </p:nvPr>
        </p:nvSpPr>
        <p:spPr/>
        <p:txBody>
          <a:bodyPr/>
          <a:lstStyle/>
          <a:p>
            <a:fld id="{FE6D4B2A-CC2B-429B-BD48-5D903B40813E}" type="slidenum">
              <a:rPr lang="en-US" smtClean="0"/>
              <a:pPr/>
              <a:t>20</a:t>
            </a:fld>
            <a:endParaRPr lang="en-US"/>
          </a:p>
        </p:txBody>
      </p:sp>
    </p:spTree>
    <p:extLst>
      <p:ext uri="{BB962C8B-B14F-4D97-AF65-F5344CB8AC3E}">
        <p14:creationId xmlns:p14="http://schemas.microsoft.com/office/powerpoint/2010/main" val="217210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marL="285750" indent="-285750" algn="ctr">
              <a:buFont typeface="Arial"/>
              <a:buChar char="•"/>
            </a:pPr>
            <a:r>
              <a:rPr lang="en-US" sz="4000">
                <a:ea typeface="+mj-lt"/>
                <a:cs typeface="+mj-lt"/>
              </a:rPr>
              <a:t>  </a:t>
            </a:r>
            <a:endParaRPr lang="en-US"/>
          </a:p>
          <a:p>
            <a:pPr algn="ctr"/>
            <a:r>
              <a:rPr lang="en-US"/>
              <a:t>Inspection Checklist</a:t>
            </a:r>
            <a:br>
              <a:rPr lang="en-US"/>
            </a:br>
            <a:r>
              <a:rPr lang="en-US"/>
              <a:t>Top 10 NSPIRE regulations</a:t>
            </a:r>
          </a:p>
          <a:p>
            <a:pPr algn="ctr"/>
            <a:endParaRPr lang="en-US" sz="4000">
              <a:latin typeface="Baskerville Old Face"/>
            </a:endParaRPr>
          </a:p>
        </p:txBody>
      </p:sp>
      <p:sp>
        <p:nvSpPr>
          <p:cNvPr id="4" name="Slide Number Placeholder 3"/>
          <p:cNvSpPr>
            <a:spLocks noGrp="1"/>
          </p:cNvSpPr>
          <p:nvPr>
            <p:ph type="sldNum" sz="quarter" idx="12"/>
          </p:nvPr>
        </p:nvSpPr>
        <p:spPr/>
        <p:txBody>
          <a:bodyPr/>
          <a:lstStyle/>
          <a:p>
            <a:fld id="{FE6D4B2A-CC2B-429B-BD48-5D903B40813E}" type="slidenum">
              <a:rPr lang="en-US" smtClean="0"/>
              <a:pPr/>
              <a:t>21</a:t>
            </a:fld>
            <a:endParaRPr lang="en-US"/>
          </a:p>
        </p:txBody>
      </p:sp>
      <p:sp>
        <p:nvSpPr>
          <p:cNvPr id="5" name="Content Placeholder 4">
            <a:extLst>
              <a:ext uri="{FF2B5EF4-FFF2-40B4-BE49-F238E27FC236}">
                <a16:creationId xmlns:a16="http://schemas.microsoft.com/office/drawing/2014/main" id="{A0594FBB-0975-28C3-3DC9-BD066958A5BD}"/>
              </a:ext>
            </a:extLst>
          </p:cNvPr>
          <p:cNvSpPr>
            <a:spLocks noGrp="1"/>
          </p:cNvSpPr>
          <p:nvPr>
            <p:ph idx="1"/>
          </p:nvPr>
        </p:nvSpPr>
        <p:spPr>
          <a:xfrm>
            <a:off x="691448" y="2378690"/>
            <a:ext cx="8297639" cy="4282328"/>
          </a:xfrm>
        </p:spPr>
        <p:txBody>
          <a:bodyPr vert="horz" lIns="91440" tIns="45720" rIns="91440" bIns="45720" rtlCol="0" anchor="t">
            <a:normAutofit fontScale="92500" lnSpcReduction="10000"/>
          </a:bodyPr>
          <a:lstStyle/>
          <a:p>
            <a:endParaRPr lang="en-US" sz="1000"/>
          </a:p>
          <a:p>
            <a:r>
              <a:rPr lang="en-US" sz="1000"/>
              <a:t>GFCI protections required at all ‘wet’ locations.</a:t>
            </a:r>
          </a:p>
          <a:p>
            <a:endParaRPr lang="en-US" sz="1000"/>
          </a:p>
          <a:p>
            <a:r>
              <a:rPr lang="en-US" sz="1000"/>
              <a:t>Any exposed wire (not inclusive of low-voltage) that is not properly shielded from the residents is a 24-hour deficiency.  </a:t>
            </a:r>
          </a:p>
          <a:p>
            <a:endParaRPr lang="en-US" sz="1000"/>
          </a:p>
          <a:p>
            <a:r>
              <a:rPr lang="en-US" sz="1000"/>
              <a:t>All repairs made within the electrical systems must be completed with UL Listed material.  </a:t>
            </a:r>
          </a:p>
          <a:p>
            <a:endParaRPr lang="en-US" sz="1000"/>
          </a:p>
          <a:p>
            <a:r>
              <a:rPr lang="en-US" sz="1000"/>
              <a:t>Non-chargeable extinguishers are only acceptable for 12 years from the manufacturer date noted on the extinguisher.  </a:t>
            </a:r>
          </a:p>
          <a:p>
            <a:endParaRPr lang="en-US" sz="1000"/>
          </a:p>
          <a:p>
            <a:r>
              <a:rPr lang="en-US" sz="1000"/>
              <a:t>At lease on handrail (extending from the first rise to the last) is required for each continuous run of stairs/steps with four or more risers.  </a:t>
            </a:r>
          </a:p>
          <a:p>
            <a:endParaRPr lang="en-US" sz="1000"/>
          </a:p>
          <a:p>
            <a:r>
              <a:rPr lang="en-US" sz="1000"/>
              <a:t>A vertical rise of ¾ or a horizontal separation of 2” would constitute a trip hazard.        </a:t>
            </a:r>
          </a:p>
          <a:p>
            <a:endParaRPr lang="en-US" sz="1000"/>
          </a:p>
          <a:p>
            <a:r>
              <a:rPr lang="en-US" sz="1000"/>
              <a:t>TPR discharge pipes must be no further than 6 inches from floor/pan but no closer than 2 inches.</a:t>
            </a:r>
          </a:p>
          <a:p>
            <a:endParaRPr lang="en-US" sz="1000"/>
          </a:p>
          <a:p>
            <a:r>
              <a:rPr lang="en-US" sz="1000"/>
              <a:t>Sleeping rooms on the three floors require at least two points of egress (typically a door and a window).</a:t>
            </a:r>
          </a:p>
          <a:p>
            <a:endParaRPr lang="en-US" sz="1000"/>
          </a:p>
          <a:p>
            <a:r>
              <a:rPr lang="en-US" sz="1000"/>
              <a:t>Carbon  Monoxide Detectors - all requirements of IFC Sections 915 and 1103 must be met.</a:t>
            </a:r>
          </a:p>
          <a:p>
            <a:endParaRPr lang="en-US" sz="1000"/>
          </a:p>
          <a:p>
            <a:r>
              <a:rPr lang="en-US" sz="1000"/>
              <a:t>Smoke Detectors - Each level of the unit including basement must have smoke detector as well as each sleeping room.</a:t>
            </a:r>
          </a:p>
          <a:p>
            <a:endParaRPr lang="en-US" sz="1000"/>
          </a:p>
        </p:txBody>
      </p:sp>
    </p:spTree>
    <p:extLst>
      <p:ext uri="{BB962C8B-B14F-4D97-AF65-F5344CB8AC3E}">
        <p14:creationId xmlns:p14="http://schemas.microsoft.com/office/powerpoint/2010/main" val="399197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2532" y="271240"/>
            <a:ext cx="7210393" cy="1080938"/>
          </a:xfrm>
        </p:spPr>
        <p:txBody>
          <a:bodyPr>
            <a:normAutofit fontScale="90000"/>
          </a:bodyPr>
          <a:lstStyle/>
          <a:p>
            <a:pPr algn="ctr"/>
            <a:r>
              <a:rPr lang="en-US" sz="4400">
                <a:solidFill>
                  <a:srgbClr val="FFFFFF"/>
                </a:solidFill>
                <a:latin typeface="Baskerville Old Face"/>
              </a:rPr>
              <a:t>Keyless Deadbolts REQUIREMENTS</a:t>
            </a:r>
            <a:br>
              <a:rPr lang="en-US" sz="4000">
                <a:solidFill>
                  <a:srgbClr val="FFFFFF"/>
                </a:solidFill>
                <a:latin typeface="Baskerville Old Face" pitchFamily="18" charset="0"/>
              </a:rPr>
            </a:br>
            <a:r>
              <a:rPr lang="en-US" sz="2200">
                <a:solidFill>
                  <a:srgbClr val="FFFFFF"/>
                </a:solidFill>
                <a:latin typeface="Baskerville Old Face"/>
              </a:rPr>
              <a:t>Keyless Deadbolts are in compliance with STATE LAW.</a:t>
            </a:r>
          </a:p>
        </p:txBody>
      </p:sp>
      <p:sp>
        <p:nvSpPr>
          <p:cNvPr id="2" name="Picture Placeholder 1">
            <a:extLst>
              <a:ext uri="{FF2B5EF4-FFF2-40B4-BE49-F238E27FC236}">
                <a16:creationId xmlns:a16="http://schemas.microsoft.com/office/drawing/2014/main" id="{D278FAA8-8477-E3F1-09BD-B52A0E55B510}"/>
              </a:ext>
            </a:extLst>
          </p:cNvPr>
          <p:cNvSpPr>
            <a:spLocks noGrp="1"/>
          </p:cNvSpPr>
          <p:nvPr>
            <p:ph type="pic" idx="1"/>
          </p:nvPr>
        </p:nvSpPr>
        <p:spPr/>
      </p:sp>
      <p:sp>
        <p:nvSpPr>
          <p:cNvPr id="5" name="Content Placeholder 4"/>
          <p:cNvSpPr>
            <a:spLocks noGrp="1"/>
          </p:cNvSpPr>
          <p:nvPr>
            <p:ph type="body" sz="half" idx="2"/>
          </p:nvPr>
        </p:nvSpPr>
        <p:spPr/>
        <p:txBody>
          <a:bodyPr>
            <a:normAutofit/>
          </a:bodyPr>
          <a:lstStyle/>
          <a:p>
            <a:pPr lvl="1"/>
            <a:endParaRPr lang="en-US" sz="1200"/>
          </a:p>
          <a:p>
            <a:pPr lvl="1">
              <a:buNone/>
            </a:pPr>
            <a:endParaRPr lang="en-US" sz="1200"/>
          </a:p>
          <a:p>
            <a:pPr lvl="1"/>
            <a:endParaRPr lang="en-US" sz="1200"/>
          </a:p>
        </p:txBody>
      </p:sp>
      <p:sp>
        <p:nvSpPr>
          <p:cNvPr id="6" name="Slide Number Placeholder 5"/>
          <p:cNvSpPr>
            <a:spLocks noGrp="1"/>
          </p:cNvSpPr>
          <p:nvPr>
            <p:ph type="sldNum" sz="quarter" idx="12"/>
          </p:nvPr>
        </p:nvSpPr>
        <p:spPr/>
        <p:txBody>
          <a:bodyPr/>
          <a:lstStyle/>
          <a:p>
            <a:fld id="{FE6D4B2A-CC2B-429B-BD48-5D903B40813E}" type="slidenum">
              <a:rPr lang="en-US" smtClean="0"/>
              <a:pPr/>
              <a:t>22</a:t>
            </a:fld>
            <a:endParaRPr lang="en-US"/>
          </a:p>
        </p:txBody>
      </p:sp>
      <p:sp>
        <p:nvSpPr>
          <p:cNvPr id="8" name="Content Placeholder 4"/>
          <p:cNvSpPr txBox="1">
            <a:spLocks/>
          </p:cNvSpPr>
          <p:nvPr/>
        </p:nvSpPr>
        <p:spPr>
          <a:xfrm>
            <a:off x="457200" y="5638800"/>
            <a:ext cx="8001000" cy="1066800"/>
          </a:xfrm>
          <a:prstGeom prst="rect">
            <a:avLst/>
          </a:prstGeom>
        </p:spPr>
        <p:txBody>
          <a:bodyPr vert="horz">
            <a:normAutofit/>
          </a:bodyPr>
          <a:lstStyle/>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59395" name="Object 3"/>
          <p:cNvGraphicFramePr>
            <a:graphicFrameLocks noChangeAspect="1"/>
          </p:cNvGraphicFramePr>
          <p:nvPr>
            <p:extLst>
              <p:ext uri="{D42A27DB-BD31-4B8C-83A1-F6EECF244321}">
                <p14:modId xmlns:p14="http://schemas.microsoft.com/office/powerpoint/2010/main" val="3218366172"/>
              </p:ext>
            </p:extLst>
          </p:nvPr>
        </p:nvGraphicFramePr>
        <p:xfrm>
          <a:off x="223092" y="1480850"/>
          <a:ext cx="4114800" cy="5325525"/>
        </p:xfrm>
        <a:graphic>
          <a:graphicData uri="http://schemas.openxmlformats.org/presentationml/2006/ole">
            <mc:AlternateContent xmlns:mc="http://schemas.openxmlformats.org/markup-compatibility/2006">
              <mc:Choice xmlns:v="urn:schemas-microsoft-com:vml" Requires="v">
                <p:oleObj name="Acrobat Document" r:id="rId2" imgW="7776720" imgH="10046880" progId="AcroExch.Document.DC">
                  <p:embed/>
                </p:oleObj>
              </mc:Choice>
              <mc:Fallback>
                <p:oleObj name="Acrobat Document" r:id="rId2" imgW="7776720" imgH="10046880" progId="AcroExch.Document.DC">
                  <p:embed/>
                  <p:pic>
                    <p:nvPicPr>
                      <p:cNvPr id="5939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92" y="1480850"/>
                        <a:ext cx="4114800" cy="53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5"/>
          <p:cNvGraphicFramePr>
            <a:graphicFrameLocks noChangeAspect="1"/>
          </p:cNvGraphicFramePr>
          <p:nvPr>
            <p:extLst>
              <p:ext uri="{D42A27DB-BD31-4B8C-83A1-F6EECF244321}">
                <p14:modId xmlns:p14="http://schemas.microsoft.com/office/powerpoint/2010/main" val="1287624681"/>
              </p:ext>
            </p:extLst>
          </p:nvPr>
        </p:nvGraphicFramePr>
        <p:xfrm>
          <a:off x="4372778" y="1475555"/>
          <a:ext cx="4114800" cy="5325525"/>
        </p:xfrm>
        <a:graphic>
          <a:graphicData uri="http://schemas.openxmlformats.org/presentationml/2006/ole">
            <mc:AlternateContent xmlns:mc="http://schemas.openxmlformats.org/markup-compatibility/2006">
              <mc:Choice xmlns:v="urn:schemas-microsoft-com:vml" Requires="v">
                <p:oleObj name="Acrobat Document" r:id="rId4" imgW="7776720" imgH="10046880" progId="AcroExch.Document.DC">
                  <p:embed/>
                </p:oleObj>
              </mc:Choice>
              <mc:Fallback>
                <p:oleObj name="Acrobat Document" r:id="rId4" imgW="7776720" imgH="10046880" progId="AcroExch.Document.DC">
                  <p:embed/>
                  <p:pic>
                    <p:nvPicPr>
                      <p:cNvPr id="593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778" y="1475555"/>
                        <a:ext cx="4114800" cy="53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641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bromero\Local Settings\Temporary Internet Files\Content.IE5\7HQNCDAL\MC900157393[1].wmf"/>
          <p:cNvPicPr>
            <a:picLocks noChangeAspect="1" noChangeArrowheads="1"/>
          </p:cNvPicPr>
          <p:nvPr/>
        </p:nvPicPr>
        <p:blipFill>
          <a:blip r:embed="rId2" cstate="print"/>
          <a:srcRect/>
          <a:stretch>
            <a:fillRect/>
          </a:stretch>
        </p:blipFill>
        <p:spPr bwMode="auto">
          <a:xfrm>
            <a:off x="7086600" y="4648200"/>
            <a:ext cx="2057400" cy="1815084"/>
          </a:xfrm>
          <a:prstGeom prst="rect">
            <a:avLst/>
          </a:prstGeom>
          <a:noFill/>
        </p:spPr>
      </p:pic>
      <p:sp>
        <p:nvSpPr>
          <p:cNvPr id="3" name="Title 2"/>
          <p:cNvSpPr>
            <a:spLocks noGrp="1"/>
          </p:cNvSpPr>
          <p:nvPr>
            <p:ph type="title"/>
          </p:nvPr>
        </p:nvSpPr>
        <p:spPr/>
        <p:txBody>
          <a:bodyPr>
            <a:normAutofit fontScale="90000"/>
          </a:bodyPr>
          <a:lstStyle/>
          <a:p>
            <a:pPr algn="ctr"/>
            <a:r>
              <a:rPr lang="en-US" sz="4400">
                <a:solidFill>
                  <a:srgbClr val="FF0000"/>
                </a:solidFill>
                <a:latin typeface="Baskerville Old Face" pitchFamily="18" charset="0"/>
              </a:rPr>
              <a:t>SMOKE ALARM</a:t>
            </a:r>
            <a:r>
              <a:rPr lang="en-US" sz="4400">
                <a:solidFill>
                  <a:schemeClr val="bg1"/>
                </a:solidFill>
                <a:latin typeface="Baskerville Old Face" pitchFamily="18" charset="0"/>
              </a:rPr>
              <a:t> </a:t>
            </a:r>
            <a:r>
              <a:rPr lang="en-US" sz="4400">
                <a:solidFill>
                  <a:schemeClr val="tx1"/>
                </a:solidFill>
                <a:latin typeface="Baskerville Old Face" pitchFamily="18" charset="0"/>
              </a:rPr>
              <a:t>REQUIREMENTS</a:t>
            </a:r>
            <a:br>
              <a:rPr lang="en-US" sz="4000">
                <a:solidFill>
                  <a:schemeClr val="tx1"/>
                </a:solidFill>
                <a:latin typeface="Baskerville Old Face" pitchFamily="18" charset="0"/>
              </a:rPr>
            </a:br>
            <a:r>
              <a:rPr lang="en-US" sz="2200">
                <a:solidFill>
                  <a:srgbClr val="0070C0"/>
                </a:solidFill>
                <a:latin typeface="Baskerville Old Face" pitchFamily="18" charset="0"/>
              </a:rPr>
              <a:t>Operable smoke alarms are in compliance with STATE LAW.</a:t>
            </a:r>
          </a:p>
        </p:txBody>
      </p:sp>
      <p:sp>
        <p:nvSpPr>
          <p:cNvPr id="5" name="Content Placeholder 4"/>
          <p:cNvSpPr>
            <a:spLocks noGrp="1"/>
          </p:cNvSpPr>
          <p:nvPr>
            <p:ph idx="1"/>
          </p:nvPr>
        </p:nvSpPr>
        <p:spPr>
          <a:xfrm>
            <a:off x="510241" y="2336873"/>
            <a:ext cx="6457689" cy="3334475"/>
          </a:xfrm>
        </p:spPr>
        <p:txBody>
          <a:bodyPr vert="horz" lIns="91440" tIns="45720" rIns="91440" bIns="45720" rtlCol="0" anchor="t">
            <a:normAutofit fontScale="77500" lnSpcReduction="20000"/>
          </a:bodyPr>
          <a:lstStyle/>
          <a:p>
            <a:r>
              <a:rPr lang="en-US" sz="2000"/>
              <a:t>In compliance with recent TEXAS state legislation regarding the number and placement of smoke alarms in rental properties, FWHS requires the following for multi-family (duplex/Apartments) properties:</a:t>
            </a:r>
          </a:p>
          <a:p>
            <a:pPr lvl="2"/>
            <a:r>
              <a:rPr lang="en-US" sz="1400"/>
              <a:t>Must be one on each level of the dwelling unit</a:t>
            </a:r>
          </a:p>
          <a:p>
            <a:pPr lvl="2"/>
            <a:r>
              <a:rPr lang="en-US" sz="1400"/>
              <a:t>Must be installed in accordance with and meet the requirements of the National Fire Protection Association Standards 74 or its successor standards.</a:t>
            </a:r>
          </a:p>
          <a:p>
            <a:pPr lvl="2"/>
            <a:r>
              <a:rPr lang="en-US" sz="1400"/>
              <a:t>If a hearing impaired person is occupying the dwelling unit, the smoke detector must have an alarm system designed for the hearing-impaired persons as specified in NFPA 74.</a:t>
            </a:r>
          </a:p>
          <a:p>
            <a:pPr lvl="2"/>
            <a:r>
              <a:rPr lang="en-US" sz="1400"/>
              <a:t>Effective December 22, 2024, all battery operated smoke detectors must be a 10-year sea.  If the smoke detectors are hard-wired, </a:t>
            </a:r>
            <a:r>
              <a:rPr lang="en-US" sz="1400" err="1"/>
              <a:t>theycan</a:t>
            </a:r>
            <a:r>
              <a:rPr lang="en-US" sz="1400"/>
              <a:t> have battery backup.</a:t>
            </a:r>
          </a:p>
          <a:p>
            <a:pPr marL="685800" lvl="2" indent="0">
              <a:buNone/>
            </a:pPr>
            <a:endParaRPr lang="en-US" sz="1400">
              <a:ea typeface="+mn-lt"/>
              <a:cs typeface="+mn-lt"/>
            </a:endParaRPr>
          </a:p>
          <a:p>
            <a:pPr marL="685800" lvl="2" indent="0">
              <a:buNone/>
            </a:pPr>
            <a:r>
              <a:rPr lang="en-US" sz="1400">
                <a:ea typeface="+mn-lt"/>
                <a:cs typeface="+mn-lt"/>
              </a:rPr>
              <a:t>The link </a:t>
            </a:r>
            <a:r>
              <a:rPr lang="en-US" sz="1400" err="1">
                <a:ea typeface="+mn-lt"/>
                <a:cs typeface="+mn-lt"/>
              </a:rPr>
              <a:t>beloew</a:t>
            </a:r>
            <a:r>
              <a:rPr lang="en-US" sz="1400">
                <a:ea typeface="+mn-lt"/>
                <a:cs typeface="+mn-lt"/>
              </a:rPr>
              <a:t> will provide updated information regarding smoke detectors.</a:t>
            </a:r>
            <a:endParaRPr lang="en-US"/>
          </a:p>
          <a:p>
            <a:pPr marL="685800" lvl="2" indent="0">
              <a:buNone/>
            </a:pPr>
            <a:endParaRPr lang="en-US" sz="1400">
              <a:ea typeface="+mn-lt"/>
              <a:cs typeface="+mn-lt"/>
            </a:endParaRPr>
          </a:p>
          <a:p>
            <a:pPr marL="685800" lvl="2" indent="0">
              <a:buNone/>
            </a:pPr>
            <a:r>
              <a:rPr lang="en-US" sz="1400">
                <a:ea typeface="+mn-lt"/>
                <a:cs typeface="+mn-lt"/>
                <a:hlinkClick r:id="rId3"/>
              </a:rPr>
              <a:t>Smoke Alarms - Understanding NSPIRE Standards - 1 (us-hc.com)</a:t>
            </a:r>
            <a:endParaRPr lang="en-US"/>
          </a:p>
          <a:p>
            <a:pPr marL="685800" lvl="2" indent="0">
              <a:buNone/>
            </a:pPr>
            <a:endParaRPr lang="en-US" sz="1400"/>
          </a:p>
          <a:p>
            <a:pPr lvl="1">
              <a:buNone/>
            </a:pPr>
            <a:r>
              <a:rPr lang="en-US" sz="1800"/>
              <a:t>All rental units must be up to code.  For more information, you may go to </a:t>
            </a:r>
            <a:r>
              <a:rPr lang="en-US" sz="1800">
                <a:hlinkClick r:id="rId4"/>
              </a:rPr>
              <a:t>www.texaspropertycode.org</a:t>
            </a:r>
            <a:r>
              <a:rPr lang="en-US" sz="1800"/>
              <a:t> </a:t>
            </a:r>
          </a:p>
          <a:p>
            <a:pPr lvl="1"/>
            <a:endParaRPr lang="en-US" sz="1200"/>
          </a:p>
          <a:p>
            <a:pPr lvl="1"/>
            <a:endParaRPr lang="en-US" sz="1200"/>
          </a:p>
          <a:p>
            <a:pPr lvl="1">
              <a:buNone/>
            </a:pPr>
            <a:endParaRPr lang="en-US" sz="1200"/>
          </a:p>
          <a:p>
            <a:pPr lvl="1"/>
            <a:endParaRPr lang="en-US" sz="1200"/>
          </a:p>
        </p:txBody>
      </p:sp>
      <p:sp>
        <p:nvSpPr>
          <p:cNvPr id="6" name="Slide Number Placeholder 5"/>
          <p:cNvSpPr>
            <a:spLocks noGrp="1"/>
          </p:cNvSpPr>
          <p:nvPr>
            <p:ph type="sldNum" sz="quarter" idx="12"/>
          </p:nvPr>
        </p:nvSpPr>
        <p:spPr/>
        <p:txBody>
          <a:bodyPr/>
          <a:lstStyle/>
          <a:p>
            <a:fld id="{FE6D4B2A-CC2B-429B-BD48-5D903B40813E}" type="slidenum">
              <a:rPr lang="en-US" smtClean="0"/>
              <a:pPr/>
              <a:t>23</a:t>
            </a:fld>
            <a:endParaRPr lang="en-US"/>
          </a:p>
        </p:txBody>
      </p:sp>
    </p:spTree>
    <p:extLst>
      <p:ext uri="{BB962C8B-B14F-4D97-AF65-F5344CB8AC3E}">
        <p14:creationId xmlns:p14="http://schemas.microsoft.com/office/powerpoint/2010/main" val="191019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a:solidFill>
                  <a:srgbClr val="FF0000"/>
                </a:solidFill>
                <a:latin typeface="Baskerville Old Face" pitchFamily="18" charset="0"/>
              </a:rPr>
              <a:t>HEATING/AC</a:t>
            </a:r>
            <a:r>
              <a:rPr lang="en-US" sz="4400">
                <a:solidFill>
                  <a:schemeClr val="bg1"/>
                </a:solidFill>
                <a:latin typeface="Baskerville Old Face" pitchFamily="18" charset="0"/>
              </a:rPr>
              <a:t> </a:t>
            </a:r>
            <a:r>
              <a:rPr lang="en-US" sz="4400">
                <a:solidFill>
                  <a:schemeClr val="tx1"/>
                </a:solidFill>
                <a:latin typeface="Baskerville Old Face" pitchFamily="18" charset="0"/>
              </a:rPr>
              <a:t>REQUIREMENTS</a:t>
            </a:r>
            <a:br>
              <a:rPr lang="en-US" sz="4000">
                <a:solidFill>
                  <a:schemeClr val="tx1"/>
                </a:solidFill>
                <a:latin typeface="Baskerville Old Face" pitchFamily="18" charset="0"/>
              </a:rPr>
            </a:br>
            <a:r>
              <a:rPr lang="en-US" sz="2200">
                <a:solidFill>
                  <a:srgbClr val="0070C0"/>
                </a:solidFill>
                <a:latin typeface="Baskerville Old Face" pitchFamily="18" charset="0"/>
              </a:rPr>
              <a:t>Information on free standing heating units.</a:t>
            </a:r>
          </a:p>
        </p:txBody>
      </p:sp>
      <p:sp>
        <p:nvSpPr>
          <p:cNvPr id="5" name="Content Placeholder 4"/>
          <p:cNvSpPr>
            <a:spLocks noGrp="1"/>
          </p:cNvSpPr>
          <p:nvPr>
            <p:ph idx="1"/>
          </p:nvPr>
        </p:nvSpPr>
        <p:spPr/>
        <p:txBody>
          <a:bodyPr vert="horz" lIns="91440" tIns="45720" rIns="91440" bIns="45720" anchor="t">
            <a:normAutofit lnSpcReduction="10000"/>
          </a:bodyPr>
          <a:lstStyle/>
          <a:p>
            <a:pPr indent="-255905"/>
            <a:r>
              <a:rPr lang="en-US" sz="1800"/>
              <a:t>In order for a unit to pass inspection, the heating source must also be inspected and PASS</a:t>
            </a:r>
            <a:endParaRPr lang="en-US"/>
          </a:p>
          <a:p>
            <a:pPr marL="621665" lvl="1"/>
            <a:endParaRPr lang="en-US" sz="1600">
              <a:cs typeface="Lucida Sans Unicode"/>
            </a:endParaRPr>
          </a:p>
          <a:p>
            <a:pPr marL="621665" lvl="1"/>
            <a:r>
              <a:rPr lang="en-US" sz="1600"/>
              <a:t>Heating Source is defined to be a HEATER(S):  </a:t>
            </a:r>
            <a:r>
              <a:rPr lang="en-US" sz="1600" i="1" u="sng"/>
              <a:t>WALL FURNACE, CENTRAL UNIT, OR any other APPLIANCE that provides the Actual Heat</a:t>
            </a:r>
            <a:endParaRPr lang="en-US" sz="1800">
              <a:cs typeface="Lucida Sans Unicode"/>
            </a:endParaRPr>
          </a:p>
          <a:p>
            <a:pPr marL="621665" lvl="1"/>
            <a:r>
              <a:rPr lang="en-US" sz="1600"/>
              <a:t>A GAS JET being present in a room without the heating unit actually being present is not a PASSABLE ITEM</a:t>
            </a:r>
            <a:endParaRPr lang="en-US" sz="1600">
              <a:cs typeface="Lucida Sans Unicode"/>
            </a:endParaRPr>
          </a:p>
          <a:p>
            <a:pPr marL="621665" lvl="1"/>
            <a:r>
              <a:rPr lang="en-US" sz="1600">
                <a:cs typeface="Lucida Sans Unicode"/>
              </a:rPr>
              <a:t>Unvented fuel-burning heaters are not allowed</a:t>
            </a:r>
          </a:p>
          <a:p>
            <a:pPr marL="621665" lvl="1"/>
            <a:r>
              <a:rPr lang="en-US" sz="1600"/>
              <a:t>Cooking stoves are not considered heating units</a:t>
            </a:r>
            <a:endParaRPr lang="en-US" sz="1600">
              <a:cs typeface="Lucida Sans Unicode"/>
            </a:endParaRPr>
          </a:p>
          <a:p>
            <a:pPr marL="621665" lvl="1"/>
            <a:r>
              <a:rPr lang="en-US" sz="1600"/>
              <a:t>Portable electric units cannot be used as a Primary source of </a:t>
            </a:r>
            <a:r>
              <a:rPr lang="en-US" sz="1600">
                <a:solidFill>
                  <a:srgbClr val="FF0000"/>
                </a:solidFill>
              </a:rPr>
              <a:t>HEAT</a:t>
            </a:r>
            <a:r>
              <a:rPr lang="en-US" sz="1600"/>
              <a:t> for a room</a:t>
            </a:r>
            <a:endParaRPr lang="en-US" sz="1600">
              <a:cs typeface="Lucida Sans Unicode"/>
            </a:endParaRPr>
          </a:p>
          <a:p>
            <a:pPr marL="621665" lvl="1">
              <a:buNone/>
            </a:pPr>
            <a:r>
              <a:rPr lang="en-US" sz="1800"/>
              <a:t>	</a:t>
            </a:r>
            <a:endParaRPr lang="en-US" sz="1800">
              <a:cs typeface="Lucida Sans Unicode"/>
            </a:endParaRPr>
          </a:p>
          <a:p>
            <a:pPr marL="621665" lvl="1">
              <a:buNone/>
            </a:pPr>
            <a:r>
              <a:rPr lang="en-US" sz="1800"/>
              <a:t>A carbon monoxide detector must be installed by the landlord.</a:t>
            </a:r>
            <a:endParaRPr lang="en-US" sz="1800">
              <a:cs typeface="Lucida Sans Unicode"/>
            </a:endParaRPr>
          </a:p>
          <a:p>
            <a:pPr marL="621665" lvl="1">
              <a:buNone/>
            </a:pPr>
            <a:endParaRPr lang="en-US" sz="1200">
              <a:cs typeface="Lucida Sans Unicode"/>
            </a:endParaRPr>
          </a:p>
          <a:p>
            <a:pPr marL="621665" lvl="1"/>
            <a:endParaRPr lang="en-US" sz="1200">
              <a:cs typeface="Lucida Sans Unicode"/>
            </a:endParaRPr>
          </a:p>
        </p:txBody>
      </p:sp>
      <p:sp>
        <p:nvSpPr>
          <p:cNvPr id="6" name="Slide Number Placeholder 5"/>
          <p:cNvSpPr>
            <a:spLocks noGrp="1"/>
          </p:cNvSpPr>
          <p:nvPr>
            <p:ph type="sldNum" sz="quarter" idx="12"/>
          </p:nvPr>
        </p:nvSpPr>
        <p:spPr/>
        <p:txBody>
          <a:bodyPr/>
          <a:lstStyle/>
          <a:p>
            <a:fld id="{FE6D4B2A-CC2B-429B-BD48-5D903B40813E}" type="slidenum">
              <a:rPr lang="en-US" smtClean="0"/>
              <a:pPr/>
              <a:t>24</a:t>
            </a:fld>
            <a:endParaRPr lang="en-US"/>
          </a:p>
        </p:txBody>
      </p:sp>
      <p:pic>
        <p:nvPicPr>
          <p:cNvPr id="8195" name="Picture 3" descr="C:\Documents and Settings\tenesha\Local Settings\Temporary Internet Files\Content.IE5\6HIJU109\dglxasset[8].aspx"/>
          <p:cNvPicPr>
            <a:picLocks noChangeAspect="1" noChangeArrowheads="1"/>
          </p:cNvPicPr>
          <p:nvPr/>
        </p:nvPicPr>
        <p:blipFill>
          <a:blip r:embed="rId2" cstate="print"/>
          <a:srcRect/>
          <a:stretch>
            <a:fillRect/>
          </a:stretch>
        </p:blipFill>
        <p:spPr bwMode="auto">
          <a:xfrm>
            <a:off x="6705600" y="4871764"/>
            <a:ext cx="1849473" cy="1986236"/>
          </a:xfrm>
          <a:prstGeom prst="rect">
            <a:avLst/>
          </a:prstGeom>
          <a:noFill/>
        </p:spPr>
      </p:pic>
    </p:spTree>
    <p:extLst>
      <p:ext uri="{BB962C8B-B14F-4D97-AF65-F5344CB8AC3E}">
        <p14:creationId xmlns:p14="http://schemas.microsoft.com/office/powerpoint/2010/main" val="32503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707B-EE33-9F07-AA66-551894A1F1A1}"/>
              </a:ext>
            </a:extLst>
          </p:cNvPr>
          <p:cNvSpPr>
            <a:spLocks noGrp="1"/>
          </p:cNvSpPr>
          <p:nvPr>
            <p:ph type="title"/>
          </p:nvPr>
        </p:nvSpPr>
        <p:spPr/>
        <p:txBody>
          <a:bodyPr>
            <a:noAutofit/>
          </a:bodyPr>
          <a:lstStyle/>
          <a:p>
            <a:pPr algn="ctr"/>
            <a:r>
              <a:rPr lang="en-US" sz="4000"/>
              <a:t>Housing Assistance </a:t>
            </a:r>
            <a:br>
              <a:rPr lang="en-US" sz="4000"/>
            </a:br>
            <a:r>
              <a:rPr lang="en-US" sz="4000"/>
              <a:t>Payment Contract</a:t>
            </a:r>
          </a:p>
        </p:txBody>
      </p:sp>
      <p:sp>
        <p:nvSpPr>
          <p:cNvPr id="3" name="Content Placeholder 2">
            <a:extLst>
              <a:ext uri="{FF2B5EF4-FFF2-40B4-BE49-F238E27FC236}">
                <a16:creationId xmlns:a16="http://schemas.microsoft.com/office/drawing/2014/main" id="{621C7232-AD5F-2AEB-C9AD-3BDAF29A578F}"/>
              </a:ext>
            </a:extLst>
          </p:cNvPr>
          <p:cNvSpPr>
            <a:spLocks noGrp="1"/>
          </p:cNvSpPr>
          <p:nvPr>
            <p:ph idx="1"/>
          </p:nvPr>
        </p:nvSpPr>
        <p:spPr/>
        <p:txBody>
          <a:bodyPr vert="horz" lIns="91440" tIns="45720" rIns="91440" bIns="45720" rtlCol="0" anchor="t">
            <a:normAutofit/>
          </a:bodyPr>
          <a:lstStyle/>
          <a:p>
            <a:r>
              <a:rPr lang="en-US"/>
              <a:t>HAP Contract Part A</a:t>
            </a:r>
          </a:p>
          <a:p>
            <a:r>
              <a:rPr lang="en-US"/>
              <a:t>HAP Contract Part B: Body of Contract</a:t>
            </a:r>
          </a:p>
          <a:p>
            <a:r>
              <a:rPr lang="en-US"/>
              <a:t>HAP Contract Part C: HUD Tenancy Addendum</a:t>
            </a:r>
          </a:p>
          <a:p>
            <a:r>
              <a:rPr lang="en-US"/>
              <a:t>Lease</a:t>
            </a:r>
          </a:p>
        </p:txBody>
      </p:sp>
    </p:spTree>
    <p:extLst>
      <p:ext uri="{BB962C8B-B14F-4D97-AF65-F5344CB8AC3E}">
        <p14:creationId xmlns:p14="http://schemas.microsoft.com/office/powerpoint/2010/main" val="424876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8" name="Picture 47">
            <a:extLst>
              <a:ext uri="{FF2B5EF4-FFF2-40B4-BE49-F238E27FC236}">
                <a16:creationId xmlns:a16="http://schemas.microsoft.com/office/drawing/2014/main" id="{126A6064-3EEB-4D82-B8AB-85EC8287EF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50" name="Picture 49">
            <a:extLst>
              <a:ext uri="{FF2B5EF4-FFF2-40B4-BE49-F238E27FC236}">
                <a16:creationId xmlns:a16="http://schemas.microsoft.com/office/drawing/2014/main" id="{70EB3F8A-0655-4D47-B546-F7EC731E0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52" name="Rectangle 51">
            <a:extLst>
              <a:ext uri="{FF2B5EF4-FFF2-40B4-BE49-F238E27FC236}">
                <a16:creationId xmlns:a16="http://schemas.microsoft.com/office/drawing/2014/main" id="{FC563705-9678-4052-A909-B5114B9A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22FEEF27-DE57-43BD-AD75-1F367403B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6" name="Group 55">
            <a:extLst>
              <a:ext uri="{FF2B5EF4-FFF2-40B4-BE49-F238E27FC236}">
                <a16:creationId xmlns:a16="http://schemas.microsoft.com/office/drawing/2014/main" id="{5FD8743C-1783-4FB1-8E50-F0FC3ED873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57" name="Rectangle 56">
              <a:extLst>
                <a:ext uri="{FF2B5EF4-FFF2-40B4-BE49-F238E27FC236}">
                  <a16:creationId xmlns:a16="http://schemas.microsoft.com/office/drawing/2014/main" id="{2AEC1695-FF49-476A-B04F-CA62645076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E22257D9-F0E6-44D6-B8F2-B0059A2B36B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60" name="Rectangle 59">
            <a:extLst>
              <a:ext uri="{FF2B5EF4-FFF2-40B4-BE49-F238E27FC236}">
                <a16:creationId xmlns:a16="http://schemas.microsoft.com/office/drawing/2014/main" id="{320AC2FD-9C9F-4609-914D-6112A3185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510241" y="753228"/>
            <a:ext cx="3147359" cy="1080938"/>
          </a:xfrm>
        </p:spPr>
        <p:txBody>
          <a:bodyPr vert="horz" lIns="91440" tIns="45720" rIns="91440" bIns="45720" rtlCol="0" anchor="ctr">
            <a:normAutofit fontScale="90000"/>
          </a:bodyPr>
          <a:lstStyle/>
          <a:p>
            <a:pPr defTabSz="914400"/>
            <a:r>
              <a:rPr lang="en-US" sz="2600"/>
              <a:t>Housing Assistance Payment Contract </a:t>
            </a:r>
            <a:br>
              <a:rPr lang="en-US" sz="2600"/>
            </a:br>
            <a:r>
              <a:rPr lang="en-US" sz="2600"/>
              <a:t>Part A</a:t>
            </a:r>
          </a:p>
        </p:txBody>
      </p:sp>
      <p:pic>
        <p:nvPicPr>
          <p:cNvPr id="62" name="Picture 61">
            <a:extLst>
              <a:ext uri="{FF2B5EF4-FFF2-40B4-BE49-F238E27FC236}">
                <a16:creationId xmlns:a16="http://schemas.microsoft.com/office/drawing/2014/main" id="{4CC5A3D5-3BFE-47FD-80E4-9076ECAF54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3771900" cy="202738"/>
          </a:xfrm>
          <a:prstGeom prst="rect">
            <a:avLst/>
          </a:prstGeom>
        </p:spPr>
      </p:pic>
      <p:sp>
        <p:nvSpPr>
          <p:cNvPr id="2" name="Text Placeholder 1">
            <a:extLst>
              <a:ext uri="{FF2B5EF4-FFF2-40B4-BE49-F238E27FC236}">
                <a16:creationId xmlns:a16="http://schemas.microsoft.com/office/drawing/2014/main" id="{F6C17E78-5CA7-301A-191B-C66F624687B8}"/>
              </a:ext>
            </a:extLst>
          </p:cNvPr>
          <p:cNvSpPr>
            <a:spLocks noGrp="1"/>
          </p:cNvSpPr>
          <p:nvPr>
            <p:ph type="body" sz="half" idx="2"/>
          </p:nvPr>
        </p:nvSpPr>
        <p:spPr>
          <a:xfrm>
            <a:off x="303674" y="2336873"/>
            <a:ext cx="3299783" cy="3599316"/>
          </a:xfrm>
        </p:spPr>
        <p:txBody>
          <a:bodyPr vert="horz" lIns="91440" tIns="45720" rIns="91440" bIns="45720" rtlCol="0">
            <a:normAutofit lnSpcReduction="10000"/>
          </a:bodyPr>
          <a:lstStyle/>
          <a:p>
            <a:pPr indent="-228600" defTabSz="914400">
              <a:buFont typeface="Arial" panose="020B0604020202020204" pitchFamily="34" charset="0"/>
              <a:buChar char="•"/>
            </a:pPr>
            <a:endParaRPr lang="en-US" sz="1400"/>
          </a:p>
          <a:p>
            <a:pPr marL="285750" indent="-255905" defTabSz="914400">
              <a:buFont typeface="Arial" panose="020B0604020202020204" pitchFamily="34" charset="0"/>
              <a:buChar char="•"/>
            </a:pPr>
            <a:r>
              <a:rPr lang="en-US" sz="1700">
                <a:ea typeface="+mn-lt"/>
                <a:cs typeface="+mn-lt"/>
              </a:rPr>
              <a:t>The Body of the HAP Contract will consist of:</a:t>
            </a:r>
          </a:p>
          <a:p>
            <a:pPr marL="621665" lvl="1" indent="-285750" defTabSz="914400">
              <a:buFont typeface="Arial" panose="020B0604020202020204" pitchFamily="34" charset="0"/>
              <a:buChar char="•"/>
            </a:pPr>
            <a:r>
              <a:rPr lang="en-US" sz="1700">
                <a:ea typeface="+mn-lt"/>
                <a:cs typeface="+mn-lt"/>
              </a:rPr>
              <a:t>Head of Household Name</a:t>
            </a:r>
          </a:p>
          <a:p>
            <a:pPr marL="621665" lvl="1" indent="-285750" defTabSz="914400">
              <a:buFont typeface="Arial" panose="020B0604020202020204" pitchFamily="34" charset="0"/>
              <a:buChar char="•"/>
            </a:pPr>
            <a:r>
              <a:rPr lang="en-US" sz="1700">
                <a:ea typeface="+mn-lt"/>
                <a:cs typeface="+mn-lt"/>
              </a:rPr>
              <a:t>Contract Unit Address</a:t>
            </a:r>
          </a:p>
          <a:p>
            <a:pPr marL="621665" lvl="1" indent="-285750" defTabSz="914400">
              <a:buFont typeface="Arial" panose="020B0604020202020204" pitchFamily="34" charset="0"/>
              <a:buChar char="•"/>
            </a:pPr>
            <a:r>
              <a:rPr lang="en-US" sz="1700">
                <a:ea typeface="+mn-lt"/>
                <a:cs typeface="+mn-lt"/>
              </a:rPr>
              <a:t>Household Members</a:t>
            </a:r>
          </a:p>
          <a:p>
            <a:pPr marL="621665" lvl="1" indent="-285750" defTabSz="914400">
              <a:buFont typeface="Arial" panose="020B0604020202020204" pitchFamily="34" charset="0"/>
              <a:buChar char="•"/>
            </a:pPr>
            <a:r>
              <a:rPr lang="en-US" sz="1700">
                <a:ea typeface="+mn-lt"/>
                <a:cs typeface="+mn-lt"/>
              </a:rPr>
              <a:t>Initial Lease Term and Expired Date</a:t>
            </a:r>
          </a:p>
          <a:p>
            <a:pPr marL="621665" lvl="1" indent="-285750" defTabSz="914400">
              <a:buFont typeface="Arial" panose="020B0604020202020204" pitchFamily="34" charset="0"/>
              <a:buChar char="•"/>
            </a:pPr>
            <a:r>
              <a:rPr lang="en-US" sz="1700">
                <a:ea typeface="+mn-lt"/>
                <a:cs typeface="+mn-lt"/>
              </a:rPr>
              <a:t>Initial Rent to Owner</a:t>
            </a:r>
          </a:p>
          <a:p>
            <a:pPr marL="621665" lvl="1" indent="-285750" defTabSz="914400">
              <a:buFont typeface="Arial" panose="020B0604020202020204" pitchFamily="34" charset="0"/>
              <a:buChar char="•"/>
            </a:pPr>
            <a:r>
              <a:rPr lang="en-US" sz="1700">
                <a:ea typeface="+mn-lt"/>
                <a:cs typeface="+mn-lt"/>
              </a:rPr>
              <a:t>Initial Housing Assistance Payment</a:t>
            </a:r>
          </a:p>
          <a:p>
            <a:pPr marL="621665" lvl="1" indent="-285750" defTabSz="914400">
              <a:buFont typeface="Arial" panose="020B0604020202020204" pitchFamily="34" charset="0"/>
              <a:buChar char="•"/>
            </a:pPr>
            <a:r>
              <a:rPr lang="en-US" sz="1700"/>
              <a:t>Utilities and Appliances</a:t>
            </a:r>
            <a:endParaRPr lang="en-US" sz="1700">
              <a:ea typeface="+mn-lt"/>
              <a:cs typeface="+mn-lt"/>
            </a:endParaRPr>
          </a:p>
          <a:p>
            <a:pPr marL="621665" lvl="1" indent="-285750" defTabSz="914400">
              <a:buFont typeface="Arial" panose="020B0604020202020204" pitchFamily="34" charset="0"/>
              <a:buChar char="•"/>
            </a:pPr>
            <a:r>
              <a:rPr lang="en-US" sz="1700"/>
              <a:t>Signatures from the FWHS and Owner</a:t>
            </a:r>
            <a:endParaRPr lang="en-US" sz="1700">
              <a:ea typeface="+mn-lt"/>
              <a:cs typeface="+mn-lt"/>
            </a:endParaRPr>
          </a:p>
          <a:p>
            <a:pPr indent="-228600" defTabSz="914400">
              <a:buFont typeface="Arial" panose="020B0604020202020204" pitchFamily="34" charset="0"/>
              <a:buChar char="•"/>
            </a:pPr>
            <a:endParaRPr lang="en-US" sz="1700"/>
          </a:p>
        </p:txBody>
      </p:sp>
      <p:sp>
        <p:nvSpPr>
          <p:cNvPr id="64" name="Rectangle 63">
            <a:extLst>
              <a:ext uri="{FF2B5EF4-FFF2-40B4-BE49-F238E27FC236}">
                <a16:creationId xmlns:a16="http://schemas.microsoft.com/office/drawing/2014/main" id="{87E45DA9-7D26-4B39-8D40-6DBA171A1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6897" y="488844"/>
            <a:ext cx="2533558"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52641_Page_02.jpg"/>
          <p:cNvPicPr>
            <a:picLocks noGrp="1" noChangeAspect="1"/>
          </p:cNvPicPr>
          <p:nvPr>
            <p:ph type="pic" idx="1"/>
          </p:nvPr>
        </p:nvPicPr>
        <p:blipFill rotWithShape="1">
          <a:blip r:embed="rId5" cstate="print"/>
          <a:srcRect l="848" r="28113"/>
          <a:stretch/>
        </p:blipFill>
        <p:spPr>
          <a:xfrm>
            <a:off x="4457567" y="649711"/>
            <a:ext cx="1792124" cy="3193332"/>
          </a:xfrm>
          <a:prstGeom prst="rect">
            <a:avLst/>
          </a:prstGeom>
        </p:spPr>
      </p:pic>
      <p:sp>
        <p:nvSpPr>
          <p:cNvPr id="66" name="Rectangle 65">
            <a:extLst>
              <a:ext uri="{FF2B5EF4-FFF2-40B4-BE49-F238E27FC236}">
                <a16:creationId xmlns:a16="http://schemas.microsoft.com/office/drawing/2014/main" id="{38FCB955-9576-4C78-BABF-20937A9D1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5759" y="488844"/>
            <a:ext cx="2054767" cy="248087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6CCD1EB-9408-4CB6-AE2C-F4910716A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6898" y="4169238"/>
            <a:ext cx="2533558"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276A3BD-889E-43C9-988C-DE6A00B69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5760" y="3130583"/>
            <a:ext cx="2054767"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52641_Page_02.jpg"/>
          <p:cNvPicPr>
            <a:picLocks noChangeAspect="1"/>
          </p:cNvPicPr>
          <p:nvPr/>
        </p:nvPicPr>
        <p:blipFill rotWithShape="1">
          <a:blip r:embed="rId6" cstate="print"/>
          <a:srcRect l="13056" r="10328"/>
          <a:stretch/>
        </p:blipFill>
        <p:spPr>
          <a:xfrm>
            <a:off x="6930063" y="3275733"/>
            <a:ext cx="1651193" cy="2942187"/>
          </a:xfrm>
          <a:prstGeom prst="rect">
            <a:avLst/>
          </a:prstGeom>
        </p:spPr>
      </p:pic>
      <p:sp>
        <p:nvSpPr>
          <p:cNvPr id="3" name="Slide Number Placeholder 2"/>
          <p:cNvSpPr>
            <a:spLocks noGrp="1"/>
          </p:cNvSpPr>
          <p:nvPr>
            <p:ph type="sldNum" sz="quarter" idx="12"/>
          </p:nvPr>
        </p:nvSpPr>
        <p:spPr>
          <a:xfrm>
            <a:off x="8175279" y="6433047"/>
            <a:ext cx="685800" cy="365122"/>
          </a:xfrm>
        </p:spPr>
        <p:txBody>
          <a:bodyPr vert="horz" lIns="91440" tIns="45720" rIns="91440" bIns="45720" rtlCol="0" anchor="ctr">
            <a:normAutofit/>
          </a:bodyPr>
          <a:lstStyle/>
          <a:p>
            <a:pPr>
              <a:spcAft>
                <a:spcPts val="600"/>
              </a:spcAft>
            </a:pPr>
            <a:fld id="{FE6D4B2A-CC2B-429B-BD48-5D903B40813E}" type="slidenum">
              <a:rPr lang="en-US" sz="900">
                <a:solidFill>
                  <a:prstClr val="white">
                    <a:tint val="75000"/>
                  </a:prstClr>
                </a:solidFill>
              </a:rPr>
              <a:pPr>
                <a:spcAft>
                  <a:spcPts val="600"/>
                </a:spcAft>
              </a:pPr>
              <a:t>26</a:t>
            </a:fld>
            <a:endParaRPr lang="en-US" sz="900">
              <a:solidFill>
                <a:prstClr val="white">
                  <a:tint val="75000"/>
                </a:prstClr>
              </a:solidFill>
            </a:endParaRPr>
          </a:p>
        </p:txBody>
      </p:sp>
    </p:spTree>
    <p:extLst>
      <p:ext uri="{BB962C8B-B14F-4D97-AF65-F5344CB8AC3E}">
        <p14:creationId xmlns:p14="http://schemas.microsoft.com/office/powerpoint/2010/main" val="4040682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8" name="Picture 37">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40" name="Picture 39">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42" name="Rectangle 41">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47" name="Rectangle 46">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6" name="Content Placeholder 5"/>
          <p:cNvSpPr>
            <a:spLocks noGrp="1"/>
          </p:cNvSpPr>
          <p:nvPr>
            <p:ph type="body" sz="half" idx="2"/>
          </p:nvPr>
        </p:nvSpPr>
        <p:spPr>
          <a:xfrm>
            <a:off x="510241" y="2336873"/>
            <a:ext cx="3781221" cy="3599316"/>
          </a:xfrm>
        </p:spPr>
        <p:txBody>
          <a:bodyPr vert="horz" lIns="91440" tIns="45720" rIns="91440" bIns="45720" rtlCol="0">
            <a:normAutofit/>
          </a:bodyPr>
          <a:lstStyle/>
          <a:p>
            <a:pPr indent="-228600" defTabSz="914400">
              <a:buFont typeface="Arial" panose="020B0604020202020204" pitchFamily="34" charset="0"/>
              <a:buChar char="•"/>
            </a:pPr>
            <a:r>
              <a:rPr lang="en-US" sz="1600"/>
              <a:t>This is the HAP Contract between the FWHS and the Owner</a:t>
            </a:r>
          </a:p>
          <a:p>
            <a:pPr indent="-228600" defTabSz="914400">
              <a:buFont typeface="Arial" panose="020B0604020202020204" pitchFamily="34" charset="0"/>
              <a:buChar char="•"/>
            </a:pPr>
            <a:endParaRPr lang="en-US" sz="1600"/>
          </a:p>
          <a:p>
            <a:pPr indent="-228600" defTabSz="914400">
              <a:buFont typeface="Arial" panose="020B0604020202020204" pitchFamily="34" charset="0"/>
              <a:buChar char="•"/>
            </a:pPr>
            <a:r>
              <a:rPr lang="en-US" sz="1600"/>
              <a:t>The owner may not evict tenant for the FWHS portion of rent</a:t>
            </a:r>
          </a:p>
          <a:p>
            <a:pPr indent="-228600" defTabSz="914400">
              <a:buFont typeface="Arial" panose="020B0604020202020204" pitchFamily="34" charset="0"/>
              <a:buChar char="•"/>
            </a:pPr>
            <a:endParaRPr lang="en-US" sz="1600"/>
          </a:p>
          <a:p>
            <a:pPr indent="-228600" defTabSz="914400">
              <a:buFont typeface="Arial" panose="020B0604020202020204" pitchFamily="34" charset="0"/>
              <a:buChar char="•"/>
            </a:pPr>
            <a:r>
              <a:rPr lang="en-US" sz="1600"/>
              <a:t>The owner must maintain the contract unit and premises in accordance with the housing quality standards- HQS-</a:t>
            </a:r>
          </a:p>
          <a:p>
            <a:pPr indent="-228600" defTabSz="914400">
              <a:buFont typeface="Arial" panose="020B0604020202020204" pitchFamily="34" charset="0"/>
              <a:buChar char="•"/>
            </a:pPr>
            <a:endParaRPr lang="en-US" sz="1600"/>
          </a:p>
          <a:p>
            <a:pPr indent="-228600" defTabSz="914400">
              <a:buFont typeface="Arial" panose="020B0604020202020204" pitchFamily="34" charset="0"/>
              <a:buChar char="•"/>
            </a:pPr>
            <a:r>
              <a:rPr lang="en-US" sz="1600"/>
              <a:t>Please read carefully the Body of the Contract</a:t>
            </a:r>
          </a:p>
          <a:p>
            <a:pPr indent="-228600" defTabSz="914400">
              <a:buFont typeface="Arial" panose="020B0604020202020204" pitchFamily="34" charset="0"/>
              <a:buChar char="•"/>
            </a:pPr>
            <a:endParaRPr lang="en-US" sz="1600"/>
          </a:p>
          <a:p>
            <a:pPr indent="-228600" defTabSz="914400">
              <a:buFont typeface="Arial" panose="020B0604020202020204" pitchFamily="34" charset="0"/>
              <a:buChar char="•"/>
            </a:pPr>
            <a:endParaRPr lang="en-US" sz="1600"/>
          </a:p>
        </p:txBody>
      </p:sp>
      <p:pic>
        <p:nvPicPr>
          <p:cNvPr id="5" name="Content Placeholder 4" descr="Part B of HAP.jpg"/>
          <p:cNvPicPr>
            <a:picLocks noGrp="1" noChangeAspect="1"/>
          </p:cNvPicPr>
          <p:nvPr>
            <p:ph type="pic" idx="1"/>
          </p:nvPr>
        </p:nvPicPr>
        <p:blipFill rotWithShape="1">
          <a:blip r:embed="rId5" cstate="print"/>
          <a:srcRect l="5267" r="8458" b="1"/>
          <a:stretch/>
        </p:blipFill>
        <p:spPr>
          <a:xfrm>
            <a:off x="4888735" y="358057"/>
            <a:ext cx="4060087" cy="6057588"/>
          </a:xfrm>
          <a:prstGeom prst="rect">
            <a:avLst/>
          </a:prstGeom>
          <a:ln>
            <a:noFill/>
          </a:ln>
          <a:effectLst/>
        </p:spPr>
      </p:pic>
      <p:sp>
        <p:nvSpPr>
          <p:cNvPr id="50" name="Rectangle 49">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510240" y="780770"/>
            <a:ext cx="3850077" cy="1053396"/>
          </a:xfrm>
        </p:spPr>
        <p:txBody>
          <a:bodyPr vert="horz" lIns="91440" tIns="45720" rIns="91440" bIns="45720" rtlCol="0" anchor="ctr">
            <a:normAutofit/>
          </a:bodyPr>
          <a:lstStyle/>
          <a:p>
            <a:pPr defTabSz="914400"/>
            <a:r>
              <a:rPr lang="en-US" sz="2500"/>
              <a:t>Part B of HAP Contract</a:t>
            </a:r>
            <a:br>
              <a:rPr lang="en-US" sz="2500"/>
            </a:br>
            <a:r>
              <a:rPr lang="en-US" sz="2500"/>
              <a:t>Body of Contract</a:t>
            </a:r>
          </a:p>
        </p:txBody>
      </p:sp>
      <p:pic>
        <p:nvPicPr>
          <p:cNvPr id="52" name="Picture 51">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
        <p:nvSpPr>
          <p:cNvPr id="3" name="Slide Number Placeholder 2"/>
          <p:cNvSpPr>
            <a:spLocks noGrp="1"/>
          </p:cNvSpPr>
          <p:nvPr>
            <p:ph type="sldNum" sz="quarter" idx="12"/>
          </p:nvPr>
        </p:nvSpPr>
        <p:spPr>
          <a:xfrm>
            <a:off x="8175279" y="5936189"/>
            <a:ext cx="685800" cy="365122"/>
          </a:xfrm>
        </p:spPr>
        <p:txBody>
          <a:bodyPr vert="horz" lIns="91440" tIns="45720" rIns="91440" bIns="45720" rtlCol="0" anchor="ctr">
            <a:normAutofit/>
          </a:bodyPr>
          <a:lstStyle/>
          <a:p>
            <a:pPr>
              <a:spcAft>
                <a:spcPts val="600"/>
              </a:spcAft>
            </a:pPr>
            <a:fld id="{FE6D4B2A-CC2B-429B-BD48-5D903B40813E}" type="slidenum">
              <a:rPr lang="en-US" sz="900">
                <a:solidFill>
                  <a:prstClr val="white">
                    <a:tint val="75000"/>
                  </a:prstClr>
                </a:solidFill>
              </a:rPr>
              <a:pPr>
                <a:spcAft>
                  <a:spcPts val="600"/>
                </a:spcAft>
              </a:pPr>
              <a:t>27</a:t>
            </a:fld>
            <a:endParaRPr lang="en-US" sz="900">
              <a:solidFill>
                <a:prstClr val="white">
                  <a:tint val="75000"/>
                </a:prstClr>
              </a:solidFill>
            </a:endParaRPr>
          </a:p>
        </p:txBody>
      </p:sp>
    </p:spTree>
    <p:extLst>
      <p:ext uri="{BB962C8B-B14F-4D97-AF65-F5344CB8AC3E}">
        <p14:creationId xmlns:p14="http://schemas.microsoft.com/office/powerpoint/2010/main" val="1837052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8" name="Picture 37">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40" name="Picture 39">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42" name="Rectangle 41">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47" name="Rectangle 46">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6" name="Content Placeholder 5"/>
          <p:cNvSpPr>
            <a:spLocks noGrp="1"/>
          </p:cNvSpPr>
          <p:nvPr>
            <p:ph type="body" sz="half" idx="2"/>
          </p:nvPr>
        </p:nvSpPr>
        <p:spPr>
          <a:xfrm>
            <a:off x="510241" y="2336873"/>
            <a:ext cx="3781221" cy="3599316"/>
          </a:xfrm>
        </p:spPr>
        <p:txBody>
          <a:bodyPr vert="horz" lIns="91440" tIns="45720" rIns="91440" bIns="45720" rtlCol="0">
            <a:normAutofit/>
          </a:bodyPr>
          <a:lstStyle/>
          <a:p>
            <a:pPr indent="-228600" defTabSz="914400">
              <a:buFont typeface="Arial" panose="020B0604020202020204" pitchFamily="34" charset="0"/>
              <a:buChar char="•"/>
            </a:pPr>
            <a:r>
              <a:rPr lang="en-US" sz="1700"/>
              <a:t>Works in conjunction with your lease and our contract and must be made part of  the lease.</a:t>
            </a:r>
          </a:p>
          <a:p>
            <a:pPr indent="-228600" defTabSz="914400">
              <a:buFont typeface="Arial" panose="020B0604020202020204" pitchFamily="34" charset="0"/>
              <a:buChar char="•"/>
            </a:pPr>
            <a:endParaRPr lang="en-US" sz="1700"/>
          </a:p>
          <a:p>
            <a:pPr indent="-228600" defTabSz="914400">
              <a:buFont typeface="Arial" panose="020B0604020202020204" pitchFamily="34" charset="0"/>
              <a:buChar char="•"/>
            </a:pPr>
            <a:r>
              <a:rPr lang="en-US" sz="1700"/>
              <a:t>Landlords need to put in writing on the lease agreement between the client:  </a:t>
            </a:r>
            <a:r>
              <a:rPr lang="en-US" sz="1700" b="1" i="1" u="sng"/>
              <a:t>“HUD Tenancy Addendum Attached is a Part of this Lease”</a:t>
            </a:r>
          </a:p>
        </p:txBody>
      </p:sp>
      <p:pic>
        <p:nvPicPr>
          <p:cNvPr id="5" name="Content Placeholder 4" descr="Part C of HAP.jpg"/>
          <p:cNvPicPr>
            <a:picLocks noGrp="1" noChangeAspect="1"/>
          </p:cNvPicPr>
          <p:nvPr>
            <p:ph type="pic" idx="1"/>
          </p:nvPr>
        </p:nvPicPr>
        <p:blipFill rotWithShape="1">
          <a:blip r:embed="rId5" cstate="print"/>
          <a:srcRect l="3446" r="10279" b="1"/>
          <a:stretch/>
        </p:blipFill>
        <p:spPr>
          <a:xfrm>
            <a:off x="4682167" y="234118"/>
            <a:ext cx="4363052" cy="6539576"/>
          </a:xfrm>
          <a:prstGeom prst="rect">
            <a:avLst/>
          </a:prstGeom>
          <a:ln>
            <a:noFill/>
          </a:ln>
          <a:effectLst/>
        </p:spPr>
      </p:pic>
      <p:sp>
        <p:nvSpPr>
          <p:cNvPr id="50" name="Rectangle 49">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510240" y="753228"/>
            <a:ext cx="3781222" cy="1080938"/>
          </a:xfrm>
        </p:spPr>
        <p:txBody>
          <a:bodyPr vert="horz" lIns="91440" tIns="45720" rIns="91440" bIns="45720" rtlCol="0" anchor="ctr">
            <a:normAutofit/>
          </a:bodyPr>
          <a:lstStyle/>
          <a:p>
            <a:pPr defTabSz="914400"/>
            <a:r>
              <a:rPr lang="en-US" sz="2500"/>
              <a:t>Part C of HAP Contract</a:t>
            </a:r>
            <a:br>
              <a:rPr lang="en-US" sz="2500"/>
            </a:br>
            <a:r>
              <a:rPr lang="en-US" sz="2500"/>
              <a:t>HUD Tenancy Addendum</a:t>
            </a:r>
          </a:p>
        </p:txBody>
      </p:sp>
      <p:pic>
        <p:nvPicPr>
          <p:cNvPr id="52" name="Picture 51">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
        <p:nvSpPr>
          <p:cNvPr id="3" name="Slide Number Placeholder 2"/>
          <p:cNvSpPr>
            <a:spLocks noGrp="1"/>
          </p:cNvSpPr>
          <p:nvPr>
            <p:ph type="sldNum" sz="quarter" idx="12"/>
          </p:nvPr>
        </p:nvSpPr>
        <p:spPr>
          <a:xfrm>
            <a:off x="8175279" y="5936189"/>
            <a:ext cx="685800" cy="365122"/>
          </a:xfrm>
        </p:spPr>
        <p:txBody>
          <a:bodyPr vert="horz" lIns="91440" tIns="45720" rIns="91440" bIns="45720" rtlCol="0" anchor="ctr">
            <a:normAutofit/>
          </a:bodyPr>
          <a:lstStyle/>
          <a:p>
            <a:pPr>
              <a:spcAft>
                <a:spcPts val="600"/>
              </a:spcAft>
            </a:pPr>
            <a:fld id="{FE6D4B2A-CC2B-429B-BD48-5D903B40813E}" type="slidenum">
              <a:rPr lang="en-US" sz="900">
                <a:solidFill>
                  <a:prstClr val="white">
                    <a:tint val="75000"/>
                  </a:prstClr>
                </a:solidFill>
              </a:rPr>
              <a:pPr>
                <a:spcAft>
                  <a:spcPts val="600"/>
                </a:spcAft>
              </a:pPr>
              <a:t>28</a:t>
            </a:fld>
            <a:endParaRPr lang="en-US" sz="900">
              <a:solidFill>
                <a:prstClr val="white">
                  <a:tint val="75000"/>
                </a:prstClr>
              </a:solidFill>
            </a:endParaRPr>
          </a:p>
        </p:txBody>
      </p:sp>
    </p:spTree>
    <p:extLst>
      <p:ext uri="{BB962C8B-B14F-4D97-AF65-F5344CB8AC3E}">
        <p14:creationId xmlns:p14="http://schemas.microsoft.com/office/powerpoint/2010/main" val="108893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a:t>Security Deposit</a:t>
            </a:r>
            <a:r>
              <a:rPr lang="en-US"/>
              <a:t>	</a:t>
            </a:r>
          </a:p>
        </p:txBody>
      </p:sp>
      <p:sp>
        <p:nvSpPr>
          <p:cNvPr id="2" name="Content Placeholder 1"/>
          <p:cNvSpPr>
            <a:spLocks noGrp="1"/>
          </p:cNvSpPr>
          <p:nvPr>
            <p:ph idx="1"/>
          </p:nvPr>
        </p:nvSpPr>
        <p:spPr/>
        <p:txBody>
          <a:bodyPr vert="horz" lIns="91440" tIns="45720" rIns="91440" bIns="45720" anchor="t">
            <a:normAutofit lnSpcReduction="10000"/>
          </a:bodyPr>
          <a:lstStyle/>
          <a:p>
            <a:pPr indent="-255905"/>
            <a:r>
              <a:rPr lang="en-US"/>
              <a:t>A property owner may request a security deposit  from the proposed tenant provided:</a:t>
            </a:r>
          </a:p>
          <a:p>
            <a:pPr marL="621665" lvl="1"/>
            <a:r>
              <a:rPr lang="en-US">
                <a:cs typeface="Lucida Sans Unicode"/>
              </a:rPr>
              <a:t>The amount of the deposit is no more than that requested of private unassisted tenants</a:t>
            </a:r>
          </a:p>
          <a:p>
            <a:pPr marL="621665" lvl="1"/>
            <a:r>
              <a:rPr lang="en-US">
                <a:cs typeface="Lucida Sans Unicode"/>
              </a:rPr>
              <a:t>Not more than one month's contract rent</a:t>
            </a:r>
          </a:p>
          <a:p>
            <a:pPr marL="621665" lvl="1"/>
            <a:r>
              <a:rPr lang="en-US">
                <a:cs typeface="Lucida Sans Unicode"/>
              </a:rPr>
              <a:t>The security deposit is between the proposed tenant and the property owner</a:t>
            </a:r>
          </a:p>
          <a:p>
            <a:pPr marL="393065" lvl="1" indent="0">
              <a:buNone/>
            </a:pPr>
            <a:endParaRPr lang="en-US">
              <a:cs typeface="Lucida Sans Unicode"/>
            </a:endParaRPr>
          </a:p>
          <a:p>
            <a:pPr indent="-255905"/>
            <a:r>
              <a:rPr lang="en-US"/>
              <a:t>Collection of the Security Deposit is </a:t>
            </a:r>
            <a:r>
              <a:rPr lang="en-US" b="1" i="1" u="sng">
                <a:uFill>
                  <a:solidFill>
                    <a:srgbClr val="0070C0"/>
                  </a:solidFill>
                </a:uFill>
              </a:rPr>
              <a:t>Strictly</a:t>
            </a:r>
            <a:r>
              <a:rPr lang="en-US">
                <a:uFill>
                  <a:solidFill>
                    <a:srgbClr val="0070C0"/>
                  </a:solidFill>
                </a:uFill>
              </a:rPr>
              <a:t>  </a:t>
            </a:r>
            <a:r>
              <a:rPr lang="en-US"/>
              <a:t>between the owner/agent and the prospective tenant. Deposit is to be paid in full prior to client move in</a:t>
            </a:r>
            <a:endParaRPr lang="en-US">
              <a:cs typeface="Lucida Sans Unicode"/>
            </a:endParaRPr>
          </a:p>
          <a:p>
            <a:pPr indent="-255905"/>
            <a:endParaRPr lang="en-US">
              <a:cs typeface="Lucida Sans Unicode"/>
            </a:endParaRPr>
          </a:p>
          <a:p>
            <a:pPr indent="-255905"/>
            <a:r>
              <a:rPr lang="en-US"/>
              <a:t>If the client fails to pay the security deposit it is between the client and the landlord…NOT the FWHS</a:t>
            </a:r>
            <a:endParaRPr lang="en-US">
              <a:cs typeface="Lucida Sans Unicode"/>
            </a:endParaRPr>
          </a:p>
        </p:txBody>
      </p:sp>
      <p:sp>
        <p:nvSpPr>
          <p:cNvPr id="3" name="Slide Number Placeholder 2"/>
          <p:cNvSpPr>
            <a:spLocks noGrp="1"/>
          </p:cNvSpPr>
          <p:nvPr>
            <p:ph type="sldNum" sz="quarter" idx="12"/>
          </p:nvPr>
        </p:nvSpPr>
        <p:spPr/>
        <p:txBody>
          <a:bodyPr/>
          <a:lstStyle/>
          <a:p>
            <a:fld id="{FE6D4B2A-CC2B-429B-BD48-5D903B40813E}"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B3A0-F084-5F09-B0C3-C1F036129534}"/>
              </a:ext>
            </a:extLst>
          </p:cNvPr>
          <p:cNvSpPr>
            <a:spLocks noGrp="1"/>
          </p:cNvSpPr>
          <p:nvPr>
            <p:ph type="title"/>
          </p:nvPr>
        </p:nvSpPr>
        <p:spPr/>
        <p:txBody>
          <a:bodyPr/>
          <a:lstStyle/>
          <a:p>
            <a:r>
              <a:rPr lang="en-US" b="1" u="sng"/>
              <a:t>Housing Program Overview</a:t>
            </a:r>
          </a:p>
        </p:txBody>
      </p:sp>
      <p:sp>
        <p:nvSpPr>
          <p:cNvPr id="3" name="Content Placeholder 2">
            <a:extLst>
              <a:ext uri="{FF2B5EF4-FFF2-40B4-BE49-F238E27FC236}">
                <a16:creationId xmlns:a16="http://schemas.microsoft.com/office/drawing/2014/main" id="{E0B70B76-A98D-94D0-BED0-9802637C6E7E}"/>
              </a:ext>
            </a:extLst>
          </p:cNvPr>
          <p:cNvSpPr>
            <a:spLocks noGrp="1"/>
          </p:cNvSpPr>
          <p:nvPr>
            <p:ph idx="1"/>
          </p:nvPr>
        </p:nvSpPr>
        <p:spPr/>
        <p:txBody>
          <a:bodyPr>
            <a:normAutofit/>
          </a:bodyPr>
          <a:lstStyle/>
          <a:p>
            <a:pPr marL="0" indent="0" algn="ctr">
              <a:buNone/>
            </a:pPr>
            <a:r>
              <a:rPr lang="en-US"/>
              <a:t>The Housing Choice Voucher program (HCV) is a federally funded program designed to help eligible low-income individuals/families, the elderly and persons with disabilities to reside in safe, decent and affordable housing.  </a:t>
            </a:r>
          </a:p>
          <a:p>
            <a:pPr marL="0" indent="0" algn="ctr">
              <a:buNone/>
            </a:pPr>
            <a:r>
              <a:rPr lang="en-US"/>
              <a:t>The HCV program encourages freedom of housing options and de-concentration of assisted housing into areas outside of those in which poverty and/or minority household are concentrated. </a:t>
            </a:r>
          </a:p>
          <a:p>
            <a:pPr marL="0" indent="0" algn="ctr">
              <a:buNone/>
            </a:pPr>
            <a:r>
              <a:rPr lang="en-US"/>
              <a:t>The program provides housing assistance payments, paid directly to private owners who lease their rental units to eligible program participants.</a:t>
            </a:r>
          </a:p>
          <a:p>
            <a:pPr marL="0" indent="0" algn="ctr">
              <a:buNone/>
            </a:pPr>
            <a:endParaRPr lang="en-US"/>
          </a:p>
          <a:p>
            <a:pPr marL="0" indent="0">
              <a:buNone/>
            </a:pPr>
            <a:endParaRPr lang="en-US"/>
          </a:p>
        </p:txBody>
      </p:sp>
    </p:spTree>
    <p:extLst>
      <p:ext uri="{BB962C8B-B14F-4D97-AF65-F5344CB8AC3E}">
        <p14:creationId xmlns:p14="http://schemas.microsoft.com/office/powerpoint/2010/main" val="1109837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857250"/>
            <a:ext cx="6172200" cy="1143000"/>
          </a:xfrm>
        </p:spPr>
        <p:txBody>
          <a:bodyPr>
            <a:normAutofit/>
          </a:bodyPr>
          <a:lstStyle/>
          <a:p>
            <a:r>
              <a:rPr lang="en-US" b="1" u="sng">
                <a:solidFill>
                  <a:schemeClr val="tx1"/>
                </a:solidFill>
              </a:rPr>
              <a:t>Landlord Partner Portal</a:t>
            </a:r>
            <a:br>
              <a:rPr lang="en-US" b="1" u="sng"/>
            </a:br>
            <a:endParaRPr lang="en-US" sz="1500"/>
          </a:p>
        </p:txBody>
      </p:sp>
      <p:sp>
        <p:nvSpPr>
          <p:cNvPr id="2" name="Content Placeholder 1"/>
          <p:cNvSpPr>
            <a:spLocks noGrp="1"/>
          </p:cNvSpPr>
          <p:nvPr>
            <p:ph idx="1"/>
          </p:nvPr>
        </p:nvSpPr>
        <p:spPr>
          <a:xfrm>
            <a:off x="1485900" y="2057400"/>
            <a:ext cx="6172200" cy="3657600"/>
          </a:xfrm>
        </p:spPr>
        <p:txBody>
          <a:bodyPr vert="horz" lIns="91440" tIns="45720" rIns="91440" bIns="45720" rtlCol="0" anchor="t">
            <a:normAutofit fontScale="92500" lnSpcReduction="20000"/>
          </a:bodyPr>
          <a:lstStyle/>
          <a:p>
            <a:pPr marL="0" indent="0" algn="ctr">
              <a:buNone/>
            </a:pPr>
            <a:r>
              <a:rPr lang="en-US" sz="2100"/>
              <a:t>After your first Housing Assistance Payment</a:t>
            </a:r>
            <a:br>
              <a:rPr lang="en-US" sz="2100"/>
            </a:br>
            <a:r>
              <a:rPr lang="en-US" sz="2100"/>
              <a:t>Create an Account</a:t>
            </a:r>
          </a:p>
          <a:p>
            <a:pPr marL="0" indent="0" algn="ctr">
              <a:buNone/>
            </a:pPr>
            <a:endParaRPr lang="en-US"/>
          </a:p>
          <a:p>
            <a:r>
              <a:rPr lang="en-US"/>
              <a:t>Visit </a:t>
            </a:r>
            <a:r>
              <a:rPr lang="en-US" b="1" u="sng">
                <a:hlinkClick r:id="rId3"/>
              </a:rPr>
              <a:t>http://www.fwhs.org</a:t>
            </a:r>
            <a:endParaRPr lang="en-US"/>
          </a:p>
          <a:p>
            <a:r>
              <a:rPr lang="en-US"/>
              <a:t>Select Landlords</a:t>
            </a:r>
          </a:p>
          <a:p>
            <a:r>
              <a:rPr lang="en-US"/>
              <a:t>Select Landlord Payment Status</a:t>
            </a:r>
          </a:p>
          <a:p>
            <a:r>
              <a:rPr lang="en-US"/>
              <a:t>Select Create an Account</a:t>
            </a:r>
          </a:p>
          <a:p>
            <a:pPr lvl="1"/>
            <a:r>
              <a:rPr lang="en-US"/>
              <a:t>Create username</a:t>
            </a:r>
          </a:p>
          <a:p>
            <a:pPr lvl="1"/>
            <a:r>
              <a:rPr lang="en-US"/>
              <a:t>Create password</a:t>
            </a:r>
          </a:p>
          <a:p>
            <a:pPr lvl="2"/>
            <a:r>
              <a:rPr lang="en-US"/>
              <a:t>Enter active Social Security Number or TAX ID# to match Owner Name or Company Name</a:t>
            </a:r>
          </a:p>
          <a:p>
            <a:pPr lvl="2"/>
            <a:r>
              <a:rPr lang="en-US" sz="1700"/>
              <a:t>FWHS will email a confirmation notice</a:t>
            </a:r>
          </a:p>
          <a:p>
            <a:pPr lvl="2"/>
            <a:r>
              <a:rPr lang="en-US" sz="1700"/>
              <a:t>You may have multiple users to the account</a:t>
            </a:r>
          </a:p>
          <a:p>
            <a:pPr lvl="2"/>
            <a:r>
              <a:rPr lang="en-US" sz="1700"/>
              <a:t>Print monthly detail statements </a:t>
            </a:r>
          </a:p>
          <a:p>
            <a:pPr lvl="1">
              <a:buNone/>
            </a:pPr>
            <a:r>
              <a:rPr lang="en-US"/>
              <a:t>	</a:t>
            </a:r>
          </a:p>
        </p:txBody>
      </p:sp>
      <p:sp>
        <p:nvSpPr>
          <p:cNvPr id="3" name="Slide Number Placeholder 2"/>
          <p:cNvSpPr>
            <a:spLocks noGrp="1"/>
          </p:cNvSpPr>
          <p:nvPr>
            <p:ph type="sldNum" sz="quarter" idx="12"/>
          </p:nvPr>
        </p:nvSpPr>
        <p:spPr/>
        <p:txBody>
          <a:bodyPr/>
          <a:lstStyle/>
          <a:p>
            <a:fld id="{FE6D4B2A-CC2B-429B-BD48-5D903B40813E}" type="slidenum">
              <a:rPr lang="en-US" smtClean="0"/>
              <a:pPr/>
              <a:t>30</a:t>
            </a:fld>
            <a:endParaRPr lang="en-US"/>
          </a:p>
        </p:txBody>
      </p:sp>
    </p:spTree>
    <p:extLst>
      <p:ext uri="{BB962C8B-B14F-4D97-AF65-F5344CB8AC3E}">
        <p14:creationId xmlns:p14="http://schemas.microsoft.com/office/powerpoint/2010/main" val="3537392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971550"/>
            <a:ext cx="6172200" cy="857250"/>
          </a:xfrm>
        </p:spPr>
        <p:txBody>
          <a:bodyPr>
            <a:normAutofit/>
          </a:bodyPr>
          <a:lstStyle/>
          <a:p>
            <a:r>
              <a:rPr lang="en-US" b="1" u="sng">
                <a:solidFill>
                  <a:schemeClr val="tx1"/>
                </a:solidFill>
              </a:rPr>
              <a:t>Landlord Partner Portal</a:t>
            </a:r>
            <a:endParaRPr lang="en-US" sz="1500" b="1" u="sng"/>
          </a:p>
        </p:txBody>
      </p:sp>
      <p:sp>
        <p:nvSpPr>
          <p:cNvPr id="2" name="Content Placeholder 1"/>
          <p:cNvSpPr>
            <a:spLocks noGrp="1"/>
          </p:cNvSpPr>
          <p:nvPr>
            <p:ph idx="1"/>
          </p:nvPr>
        </p:nvSpPr>
        <p:spPr>
          <a:xfrm>
            <a:off x="1217468" y="2391641"/>
            <a:ext cx="6172200" cy="3829050"/>
          </a:xfrm>
        </p:spPr>
        <p:txBody>
          <a:bodyPr vert="horz" lIns="91440" tIns="45720" rIns="91440" bIns="45720" rtlCol="0" anchor="t">
            <a:normAutofit fontScale="85000" lnSpcReduction="20000"/>
          </a:bodyPr>
          <a:lstStyle/>
          <a:p>
            <a:r>
              <a:rPr lang="en-US"/>
              <a:t> </a:t>
            </a:r>
            <a:r>
              <a:rPr lang="en-US">
                <a:solidFill>
                  <a:srgbClr val="0070C0"/>
                </a:solidFill>
              </a:rPr>
              <a:t>Announcements</a:t>
            </a:r>
            <a:r>
              <a:rPr lang="en-US"/>
              <a:t>-</a:t>
            </a:r>
            <a:r>
              <a:rPr lang="en-US" sz="1350"/>
              <a:t>important information from the FWHS</a:t>
            </a:r>
          </a:p>
          <a:p>
            <a:r>
              <a:rPr lang="en-US"/>
              <a:t> </a:t>
            </a:r>
            <a:r>
              <a:rPr lang="en-US">
                <a:solidFill>
                  <a:srgbClr val="0070C0"/>
                </a:solidFill>
              </a:rPr>
              <a:t>Upcoming Workshops/Seminars</a:t>
            </a:r>
          </a:p>
          <a:p>
            <a:r>
              <a:rPr lang="en-US"/>
              <a:t> </a:t>
            </a:r>
            <a:r>
              <a:rPr lang="en-US">
                <a:solidFill>
                  <a:srgbClr val="0070C0"/>
                </a:solidFill>
              </a:rPr>
              <a:t>Online Detail Statements</a:t>
            </a:r>
          </a:p>
          <a:p>
            <a:pPr lvl="1"/>
            <a:r>
              <a:rPr lang="en-US" sz="1200"/>
              <a:t>Import by Excel, Access, Word, </a:t>
            </a:r>
            <a:r>
              <a:rPr lang="en-US" sz="1200" err="1"/>
              <a:t>Etc</a:t>
            </a:r>
            <a:r>
              <a:rPr lang="en-US" sz="1200"/>
              <a:t>….</a:t>
            </a:r>
          </a:p>
          <a:p>
            <a:r>
              <a:rPr lang="en-US"/>
              <a:t>  </a:t>
            </a:r>
            <a:r>
              <a:rPr lang="en-US">
                <a:solidFill>
                  <a:srgbClr val="0070C0"/>
                </a:solidFill>
              </a:rPr>
              <a:t>My Units</a:t>
            </a:r>
          </a:p>
          <a:p>
            <a:pPr lvl="1"/>
            <a:r>
              <a:rPr lang="en-US"/>
              <a:t>Inspection reports- </a:t>
            </a:r>
            <a:r>
              <a:rPr lang="en-US" sz="1200"/>
              <a:t>failed items only</a:t>
            </a:r>
          </a:p>
          <a:p>
            <a:pPr lvl="1"/>
            <a:r>
              <a:rPr lang="en-US"/>
              <a:t>Upcoming Annual Inspection</a:t>
            </a:r>
          </a:p>
          <a:p>
            <a:r>
              <a:rPr lang="en-US"/>
              <a:t>  </a:t>
            </a:r>
            <a:r>
              <a:rPr lang="en-US">
                <a:solidFill>
                  <a:srgbClr val="0070C0"/>
                </a:solidFill>
              </a:rPr>
              <a:t>My Family </a:t>
            </a:r>
            <a:endParaRPr lang="en-US" sz="1500">
              <a:solidFill>
                <a:srgbClr val="0070C0"/>
              </a:solidFill>
            </a:endParaRPr>
          </a:p>
          <a:p>
            <a:pPr lvl="1"/>
            <a:r>
              <a:rPr lang="en-US"/>
              <a:t>Head of household and members listed</a:t>
            </a:r>
          </a:p>
          <a:p>
            <a:r>
              <a:rPr lang="en-US"/>
              <a:t>1099 available at the beginning of each year</a:t>
            </a:r>
          </a:p>
          <a:p>
            <a:endParaRPr lang="en-US"/>
          </a:p>
          <a:p>
            <a:r>
              <a:rPr lang="en-US"/>
              <a:t>REMEMBER……</a:t>
            </a:r>
          </a:p>
          <a:p>
            <a:pPr lvl="1"/>
            <a:r>
              <a:rPr lang="en-US"/>
              <a:t>If you are a new landlord please go to </a:t>
            </a:r>
            <a:r>
              <a:rPr lang="en-US">
                <a:hlinkClick r:id="rId3"/>
              </a:rPr>
              <a:t>www.fwhs.org</a:t>
            </a:r>
            <a:r>
              <a:rPr lang="en-US"/>
              <a:t>, click the landlord tab, on the left hand side of the screen under “Related Links” click the resources/forms link to find the documentation that needs to be submitted.</a:t>
            </a:r>
          </a:p>
          <a:p>
            <a:pPr lvl="1">
              <a:buNone/>
            </a:pPr>
            <a:r>
              <a:rPr lang="en-US"/>
              <a:t>	</a:t>
            </a:r>
          </a:p>
        </p:txBody>
      </p:sp>
      <p:sp>
        <p:nvSpPr>
          <p:cNvPr id="3" name="Slide Number Placeholder 2"/>
          <p:cNvSpPr>
            <a:spLocks noGrp="1"/>
          </p:cNvSpPr>
          <p:nvPr>
            <p:ph type="sldNum" sz="quarter" idx="12"/>
          </p:nvPr>
        </p:nvSpPr>
        <p:spPr/>
        <p:txBody>
          <a:bodyPr/>
          <a:lstStyle/>
          <a:p>
            <a:fld id="{FE6D4B2A-CC2B-429B-BD48-5D903B40813E}" type="slidenum">
              <a:rPr lang="en-US" smtClean="0"/>
              <a:pPr/>
              <a:t>31</a:t>
            </a:fld>
            <a:endParaRPr lang="en-US"/>
          </a:p>
        </p:txBody>
      </p:sp>
    </p:spTree>
    <p:extLst>
      <p:ext uri="{BB962C8B-B14F-4D97-AF65-F5344CB8AC3E}">
        <p14:creationId xmlns:p14="http://schemas.microsoft.com/office/powerpoint/2010/main" val="76896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296D8D-8EBD-19F6-D883-6A7EE16C96F9}"/>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pPr algn="ctr"/>
            <a:r>
              <a:rPr lang="en-US" sz="4000">
                <a:cs typeface="Lucida Sans Unicode"/>
              </a:rPr>
              <a:t>General</a:t>
            </a:r>
            <a:r>
              <a:rPr lang="en-US">
                <a:cs typeface="Lucida Sans Unicode"/>
              </a:rPr>
              <a:t> </a:t>
            </a:r>
            <a:r>
              <a:rPr lang="en-US" sz="4000">
                <a:cs typeface="Lucida Sans Unicode"/>
              </a:rPr>
              <a:t>Overview</a:t>
            </a:r>
          </a:p>
        </p:txBody>
      </p:sp>
      <p:sp>
        <p:nvSpPr>
          <p:cNvPr id="2" name="Content Placeholder 1">
            <a:extLst>
              <a:ext uri="{FF2B5EF4-FFF2-40B4-BE49-F238E27FC236}">
                <a16:creationId xmlns:a16="http://schemas.microsoft.com/office/drawing/2014/main" id="{46DBDFB1-008E-C1A6-C48C-85CED1956505}"/>
              </a:ext>
            </a:extLst>
          </p:cNvPr>
          <p:cNvSpPr>
            <a:spLocks noGrp="1"/>
          </p:cNvSpPr>
          <p:nvPr>
            <p:ph idx="1"/>
          </p:nvPr>
        </p:nvSpPr>
        <p:spPr>
          <a:xfrm>
            <a:off x="510241" y="2336873"/>
            <a:ext cx="7210396" cy="3893725"/>
          </a:xfrm>
        </p:spPr>
        <p:txBody>
          <a:bodyPr vert="horz" lIns="91440" tIns="45720" rIns="91440" bIns="45720" anchor="t">
            <a:normAutofit fontScale="92500" lnSpcReduction="20000"/>
          </a:bodyPr>
          <a:lstStyle/>
          <a:p>
            <a:pPr indent="-255905"/>
            <a:r>
              <a:rPr lang="en-US" sz="1800">
                <a:cs typeface="Lucida Sans Unicode"/>
              </a:rPr>
              <a:t>All Housing Assistance Payments</a:t>
            </a:r>
            <a:r>
              <a:rPr lang="en-US">
                <a:cs typeface="Lucida Sans Unicode"/>
              </a:rPr>
              <a:t> (HAP)</a:t>
            </a:r>
            <a:r>
              <a:rPr lang="en-US" sz="1800">
                <a:cs typeface="Lucida Sans Unicode"/>
              </a:rPr>
              <a:t> will be paid via direct deposit.  </a:t>
            </a:r>
          </a:p>
          <a:p>
            <a:pPr indent="-255905"/>
            <a:r>
              <a:rPr lang="en-US" sz="1800">
                <a:cs typeface="Lucida Sans Unicode"/>
              </a:rPr>
              <a:t>Tenant has the right to request reasonable accommodations for disability assistance.</a:t>
            </a:r>
          </a:p>
          <a:p>
            <a:pPr indent="-255905"/>
            <a:r>
              <a:rPr lang="en-US" sz="1800">
                <a:cs typeface="Lucida Sans Unicode"/>
              </a:rPr>
              <a:t>Lease violations must be provided in writing to the tenant and a copy </a:t>
            </a:r>
            <a:r>
              <a:rPr lang="en-US">
                <a:cs typeface="Lucida Sans Unicode"/>
              </a:rPr>
              <a:t>must be</a:t>
            </a:r>
            <a:r>
              <a:rPr lang="en-US" sz="1800">
                <a:cs typeface="Lucida Sans Unicode"/>
              </a:rPr>
              <a:t> sent  to </a:t>
            </a:r>
            <a:r>
              <a:rPr lang="en-US">
                <a:cs typeface="Lucida Sans Unicode"/>
              </a:rPr>
              <a:t>Fort Worth Housing Solutions</a:t>
            </a:r>
            <a:r>
              <a:rPr lang="en-US" sz="1800">
                <a:cs typeface="Lucida Sans Unicode"/>
              </a:rPr>
              <a:t>.</a:t>
            </a:r>
          </a:p>
          <a:p>
            <a:pPr indent="-255905"/>
            <a:r>
              <a:rPr lang="en-US">
                <a:cs typeface="Lucida Sans Unicode"/>
              </a:rPr>
              <a:t>Homes constructed before 1978 may have lead-based paint.  Units housing elderly or children under 6 are subject to regulations.  Resources: </a:t>
            </a:r>
            <a:r>
              <a:rPr lang="en-US">
                <a:cs typeface="Lucida Sans Unicode"/>
                <a:hlinkClick r:id="rId2"/>
              </a:rPr>
              <a:t>www.epa.gov/lead</a:t>
            </a:r>
            <a:r>
              <a:rPr lang="en-US">
                <a:cs typeface="Lucida Sans Unicode"/>
              </a:rPr>
              <a:t>.</a:t>
            </a:r>
            <a:endParaRPr lang="en-US" sz="1800">
              <a:cs typeface="Lucida Sans Unicode"/>
            </a:endParaRPr>
          </a:p>
          <a:p>
            <a:pPr indent="-255905"/>
            <a:r>
              <a:rPr lang="en-US">
                <a:cs typeface="Lucida Sans Unicode"/>
              </a:rPr>
              <a:t>HAP payments will not be made on unit prior to passed inspection.</a:t>
            </a:r>
          </a:p>
          <a:p>
            <a:pPr indent="-255905"/>
            <a:r>
              <a:rPr lang="en-US">
                <a:cs typeface="Lucida Sans Unicode"/>
              </a:rPr>
              <a:t>All properties will be inspected on an annual or bi-annual basis based on housing program requirements. Failure to make needed repairs result in abatement (no payment)</a:t>
            </a:r>
          </a:p>
          <a:p>
            <a:pPr indent="-255905"/>
            <a:r>
              <a:rPr lang="en-US">
                <a:cs typeface="Lucida Sans Unicode"/>
              </a:rPr>
              <a:t>Lease dates, occupants and rent must match the contract.</a:t>
            </a:r>
          </a:p>
          <a:p>
            <a:pPr indent="-255905"/>
            <a:r>
              <a:rPr lang="en-US">
                <a:cs typeface="Lucida Sans Unicode"/>
              </a:rPr>
              <a:t>Rental increases can be requested once a year.  Request must be made in writing 60 days prior to the expiration of the HAP contract.</a:t>
            </a:r>
          </a:p>
          <a:p>
            <a:pPr indent="-255905"/>
            <a:endParaRPr lang="en-US">
              <a:cs typeface="Lucida Sans Unicode"/>
            </a:endParaRPr>
          </a:p>
          <a:p>
            <a:pPr indent="-255905"/>
            <a:endParaRPr lang="en-US">
              <a:cs typeface="Lucida Sans Unicode"/>
            </a:endParaRPr>
          </a:p>
          <a:p>
            <a:pPr indent="-255905"/>
            <a:endParaRPr lang="en-US">
              <a:cs typeface="Lucida Sans Unicode"/>
            </a:endParaRPr>
          </a:p>
          <a:p>
            <a:pPr indent="-255905"/>
            <a:endParaRPr lang="en-US" sz="1400">
              <a:cs typeface="Lucida Sans Unicode"/>
            </a:endParaRPr>
          </a:p>
          <a:p>
            <a:pPr indent="-255905"/>
            <a:endParaRPr lang="en-US" sz="1400">
              <a:cs typeface="Lucida Sans Unicode"/>
            </a:endParaRPr>
          </a:p>
        </p:txBody>
      </p:sp>
      <p:sp>
        <p:nvSpPr>
          <p:cNvPr id="3" name="Slide Number Placeholder 2">
            <a:extLst>
              <a:ext uri="{FF2B5EF4-FFF2-40B4-BE49-F238E27FC236}">
                <a16:creationId xmlns:a16="http://schemas.microsoft.com/office/drawing/2014/main" id="{DB460D8C-8BE9-030A-47AF-09096645EF00}"/>
              </a:ext>
            </a:extLst>
          </p:cNvPr>
          <p:cNvSpPr>
            <a:spLocks noGrp="1"/>
          </p:cNvSpPr>
          <p:nvPr>
            <p:ph type="sldNum" sz="quarter" idx="12"/>
          </p:nvPr>
        </p:nvSpPr>
        <p:spPr/>
        <p:txBody>
          <a:bodyPr/>
          <a:lstStyle/>
          <a:p>
            <a:fld id="{FE6D4B2A-CC2B-429B-BD48-5D903B40813E}" type="slidenum">
              <a:rPr lang="en-US" smtClean="0"/>
              <a:pPr/>
              <a:t>32</a:t>
            </a:fld>
            <a:endParaRPr lang="en-US"/>
          </a:p>
        </p:txBody>
      </p:sp>
    </p:spTree>
    <p:extLst>
      <p:ext uri="{BB962C8B-B14F-4D97-AF65-F5344CB8AC3E}">
        <p14:creationId xmlns:p14="http://schemas.microsoft.com/office/powerpoint/2010/main" val="173254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F8163F-DD60-886C-A2B7-217129C41A4A}"/>
              </a:ext>
            </a:extLst>
          </p:cNvPr>
          <p:cNvSpPr txBox="1"/>
          <p:nvPr/>
        </p:nvSpPr>
        <p:spPr>
          <a:xfrm>
            <a:off x="1286742" y="1278082"/>
            <a:ext cx="66571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solidFill>
                  <a:srgbClr val="FFFFFF"/>
                </a:solidFill>
                <a:latin typeface="Californian FB"/>
              </a:rPr>
              <a:t>Thank you!!</a:t>
            </a:r>
            <a:r>
              <a:rPr lang="en-US" sz="5400">
                <a:solidFill>
                  <a:srgbClr val="FFFFFF"/>
                </a:solidFill>
                <a:latin typeface="Californian FB"/>
              </a:rPr>
              <a:t>​</a:t>
            </a:r>
            <a:br>
              <a:rPr lang="en-US" sz="5400">
                <a:solidFill>
                  <a:srgbClr val="FFFFFF"/>
                </a:solidFill>
                <a:latin typeface="Californian FB"/>
              </a:rPr>
            </a:br>
            <a:r>
              <a:rPr lang="en-US" sz="5400" b="1">
                <a:solidFill>
                  <a:srgbClr val="FFFFFF"/>
                </a:solidFill>
                <a:latin typeface="Californian FB"/>
              </a:rPr>
              <a:t>Have A Fabulous Day!</a:t>
            </a:r>
            <a:endParaRPr lang="en-US" sz="5400">
              <a:solidFill>
                <a:srgbClr val="FFFFFF"/>
              </a:solidFill>
            </a:endParaRPr>
          </a:p>
        </p:txBody>
      </p:sp>
    </p:spTree>
    <p:extLst>
      <p:ext uri="{BB962C8B-B14F-4D97-AF65-F5344CB8AC3E}">
        <p14:creationId xmlns:p14="http://schemas.microsoft.com/office/powerpoint/2010/main" val="163145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1AA2-790D-0803-594F-A98F8FFBCE3C}"/>
              </a:ext>
            </a:extLst>
          </p:cNvPr>
          <p:cNvSpPr>
            <a:spLocks noGrp="1"/>
          </p:cNvSpPr>
          <p:nvPr>
            <p:ph type="ctrTitle"/>
          </p:nvPr>
        </p:nvSpPr>
        <p:spPr>
          <a:xfrm>
            <a:off x="1143000" y="1062990"/>
            <a:ext cx="6858000" cy="1420586"/>
          </a:xfrm>
        </p:spPr>
        <p:txBody>
          <a:bodyPr/>
          <a:lstStyle/>
          <a:p>
            <a:pPr algn="l"/>
            <a:r>
              <a:rPr lang="en-US" b="1"/>
              <a:t>Housing Programs Administered by FWHS</a:t>
            </a:r>
          </a:p>
        </p:txBody>
      </p:sp>
      <p:sp>
        <p:nvSpPr>
          <p:cNvPr id="3" name="Subtitle 2">
            <a:extLst>
              <a:ext uri="{FF2B5EF4-FFF2-40B4-BE49-F238E27FC236}">
                <a16:creationId xmlns:a16="http://schemas.microsoft.com/office/drawing/2014/main" id="{85D81FFF-5311-4509-F328-DDF38A86C580}"/>
              </a:ext>
            </a:extLst>
          </p:cNvPr>
          <p:cNvSpPr>
            <a:spLocks noGrp="1"/>
          </p:cNvSpPr>
          <p:nvPr>
            <p:ph type="subTitle" idx="1"/>
          </p:nvPr>
        </p:nvSpPr>
        <p:spPr>
          <a:xfrm>
            <a:off x="1143000" y="2865664"/>
            <a:ext cx="6858000" cy="2929346"/>
          </a:xfrm>
        </p:spPr>
        <p:txBody>
          <a:bodyPr>
            <a:normAutofit fontScale="85000" lnSpcReduction="20000"/>
          </a:bodyPr>
          <a:lstStyle/>
          <a:p>
            <a:r>
              <a:rPr lang="en-US" sz="2100" b="1" i="1" u="sng"/>
              <a:t>Housing Choice Voucher (HCV)</a:t>
            </a:r>
          </a:p>
          <a:p>
            <a:endParaRPr lang="en-US" sz="2100" b="1" i="1" u="sng"/>
          </a:p>
          <a:p>
            <a:r>
              <a:rPr lang="en-US" sz="2100" b="1" i="1" u="sng"/>
              <a:t>Homeless Programs</a:t>
            </a:r>
          </a:p>
          <a:p>
            <a:r>
              <a:rPr lang="en-US" sz="2100" b="1" i="1" u="sng"/>
              <a:t>(CoC-Shelter Plus Care, HHSP, HCC, ESG) </a:t>
            </a:r>
          </a:p>
          <a:p>
            <a:endParaRPr lang="en-US" sz="2100" b="1" i="1" u="sng"/>
          </a:p>
          <a:p>
            <a:r>
              <a:rPr lang="en-US" sz="2100" b="1" i="1" u="sng"/>
              <a:t>Mainstream</a:t>
            </a:r>
          </a:p>
          <a:p>
            <a:endParaRPr lang="en-US" sz="2100" b="1" i="1" u="sng"/>
          </a:p>
          <a:p>
            <a:r>
              <a:rPr lang="en-US" sz="2100" b="1" i="1" u="sng"/>
              <a:t>Emergency Housing Voucher (EHV)</a:t>
            </a:r>
          </a:p>
          <a:p>
            <a:endParaRPr lang="en-US" sz="2100" b="1" i="1" u="sng"/>
          </a:p>
          <a:p>
            <a:r>
              <a:rPr lang="en-US" sz="2100" b="1" i="1" u="sng"/>
              <a:t>Veteran Affairs Supportive Housing</a:t>
            </a:r>
          </a:p>
          <a:p>
            <a:endParaRPr lang="en-US"/>
          </a:p>
          <a:p>
            <a:endParaRPr lang="en-US"/>
          </a:p>
        </p:txBody>
      </p:sp>
    </p:spTree>
    <p:extLst>
      <p:ext uri="{BB962C8B-B14F-4D97-AF65-F5344CB8AC3E}">
        <p14:creationId xmlns:p14="http://schemas.microsoft.com/office/powerpoint/2010/main" val="388555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9842-0601-7519-3CD5-0D2585FA6913}"/>
              </a:ext>
            </a:extLst>
          </p:cNvPr>
          <p:cNvSpPr>
            <a:spLocks noGrp="1"/>
          </p:cNvSpPr>
          <p:nvPr>
            <p:ph type="title"/>
          </p:nvPr>
        </p:nvSpPr>
        <p:spPr/>
        <p:txBody>
          <a:bodyPr/>
          <a:lstStyle/>
          <a:p>
            <a:r>
              <a:rPr lang="en-US" b="1" u="sng"/>
              <a:t>Applicable Federal, State and Local Laws</a:t>
            </a:r>
          </a:p>
        </p:txBody>
      </p:sp>
      <p:sp>
        <p:nvSpPr>
          <p:cNvPr id="3" name="Content Placeholder 2">
            <a:extLst>
              <a:ext uri="{FF2B5EF4-FFF2-40B4-BE49-F238E27FC236}">
                <a16:creationId xmlns:a16="http://schemas.microsoft.com/office/drawing/2014/main" id="{373261C6-D335-AD68-844C-8DE51B324C92}"/>
              </a:ext>
            </a:extLst>
          </p:cNvPr>
          <p:cNvSpPr>
            <a:spLocks noGrp="1"/>
          </p:cNvSpPr>
          <p:nvPr>
            <p:ph idx="1"/>
          </p:nvPr>
        </p:nvSpPr>
        <p:spPr/>
        <p:txBody>
          <a:bodyPr>
            <a:normAutofit/>
          </a:bodyPr>
          <a:lstStyle/>
          <a:p>
            <a:r>
              <a:rPr lang="en-US"/>
              <a:t>The Federal regulations governing the Housing Choice Voucher program are found in Title 24 of the Code of Federal Regulations which is accessible through the internet</a:t>
            </a:r>
          </a:p>
          <a:p>
            <a:r>
              <a:rPr lang="en-US"/>
              <a:t>Fair Housing Act 1968 Under the Fair Housing Act of 1968 it is unlawful to discriminate in Housing based on: Race, Color, National Origin, Religion, Sex, Familial Status, or Disability status </a:t>
            </a:r>
          </a:p>
          <a:p>
            <a:r>
              <a:rPr lang="en-US"/>
              <a:t>The Violence Against Women Reauthorization Act of 2005 (VAWA) prohibits denial or admission to an otherwise qualified applicant on the basis that the applicant is or has been a victim of domestic violence, dating violence, or stalking. </a:t>
            </a:r>
          </a:p>
        </p:txBody>
      </p:sp>
    </p:spTree>
    <p:extLst>
      <p:ext uri="{BB962C8B-B14F-4D97-AF65-F5344CB8AC3E}">
        <p14:creationId xmlns:p14="http://schemas.microsoft.com/office/powerpoint/2010/main" val="394126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a:t>Violence Against Women Act (VAWA)</a:t>
            </a:r>
          </a:p>
        </p:txBody>
      </p:sp>
      <p:sp>
        <p:nvSpPr>
          <p:cNvPr id="2" name="Content Placeholder 1"/>
          <p:cNvSpPr>
            <a:spLocks noGrp="1"/>
          </p:cNvSpPr>
          <p:nvPr>
            <p:ph idx="1"/>
          </p:nvPr>
        </p:nvSpPr>
        <p:spPr>
          <a:xfrm>
            <a:off x="510241" y="2336873"/>
            <a:ext cx="7210396" cy="4439352"/>
          </a:xfrm>
        </p:spPr>
        <p:txBody>
          <a:bodyPr>
            <a:normAutofit fontScale="92500" lnSpcReduction="20000"/>
          </a:bodyPr>
          <a:lstStyle/>
          <a:p>
            <a:r>
              <a:rPr lang="en-US" sz="2400"/>
              <a:t>The following are various types of violent                 		Acts against women or men</a:t>
            </a:r>
          </a:p>
          <a:p>
            <a:endParaRPr lang="en-US" sz="2400"/>
          </a:p>
          <a:p>
            <a:pPr lvl="7"/>
            <a:r>
              <a:rPr lang="en-US" sz="2400"/>
              <a:t>Domestic Violence</a:t>
            </a:r>
          </a:p>
          <a:p>
            <a:pPr lvl="7"/>
            <a:r>
              <a:rPr lang="en-US" sz="2400"/>
              <a:t>Dating Violence</a:t>
            </a:r>
          </a:p>
          <a:p>
            <a:pPr lvl="7"/>
            <a:r>
              <a:rPr lang="en-US" sz="2400"/>
              <a:t>Stalking</a:t>
            </a:r>
          </a:p>
          <a:p>
            <a:pPr lvl="7">
              <a:buNone/>
            </a:pPr>
            <a:r>
              <a:rPr lang="en-US" sz="2400"/>
              <a:t>The Housing Choice Voucher Program</a:t>
            </a:r>
          </a:p>
          <a:p>
            <a:pPr lvl="7">
              <a:buNone/>
            </a:pPr>
            <a:r>
              <a:rPr lang="en-US" sz="2400"/>
              <a:t>Selection/admissions and continued</a:t>
            </a:r>
          </a:p>
          <a:p>
            <a:pPr lvl="7">
              <a:buNone/>
            </a:pPr>
            <a:r>
              <a:rPr lang="en-US" sz="2400"/>
              <a:t>occupancy provisions prohibiting denial of selection/admission or eviction/termination of assistance to individuals for reasons related to incidents of domestic violence in which they were a victim.</a:t>
            </a:r>
          </a:p>
          <a:p>
            <a:pPr lvl="7">
              <a:buNone/>
            </a:pPr>
            <a:r>
              <a:rPr lang="en-US" i="1"/>
              <a:t>*Participant must show history of abuse</a:t>
            </a:r>
          </a:p>
        </p:txBody>
      </p:sp>
      <p:sp>
        <p:nvSpPr>
          <p:cNvPr id="3" name="Slide Number Placeholder 2"/>
          <p:cNvSpPr>
            <a:spLocks noGrp="1"/>
          </p:cNvSpPr>
          <p:nvPr>
            <p:ph type="sldNum" sz="quarter" idx="12"/>
          </p:nvPr>
        </p:nvSpPr>
        <p:spPr/>
        <p:txBody>
          <a:bodyPr/>
          <a:lstStyle/>
          <a:p>
            <a:fld id="{FE6D4B2A-CC2B-429B-BD48-5D903B40813E}" type="slidenum">
              <a:rPr lang="en-US" smtClean="0"/>
              <a:pPr/>
              <a:t>6</a:t>
            </a:fld>
            <a:endParaRPr lang="en-US"/>
          </a:p>
        </p:txBody>
      </p:sp>
    </p:spTree>
    <p:extLst>
      <p:ext uri="{BB962C8B-B14F-4D97-AF65-F5344CB8AC3E}">
        <p14:creationId xmlns:p14="http://schemas.microsoft.com/office/powerpoint/2010/main" val="295609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D46D-DCEB-6F79-FD43-6805FB7035B3}"/>
              </a:ext>
            </a:extLst>
          </p:cNvPr>
          <p:cNvSpPr>
            <a:spLocks noGrp="1"/>
          </p:cNvSpPr>
          <p:nvPr>
            <p:ph type="title"/>
          </p:nvPr>
        </p:nvSpPr>
        <p:spPr/>
        <p:txBody>
          <a:bodyPr/>
          <a:lstStyle/>
          <a:p>
            <a:r>
              <a:rPr lang="en-US" b="1" u="sng"/>
              <a:t>How does the program work</a:t>
            </a:r>
          </a:p>
        </p:txBody>
      </p:sp>
      <p:sp>
        <p:nvSpPr>
          <p:cNvPr id="3" name="Content Placeholder 2">
            <a:extLst>
              <a:ext uri="{FF2B5EF4-FFF2-40B4-BE49-F238E27FC236}">
                <a16:creationId xmlns:a16="http://schemas.microsoft.com/office/drawing/2014/main" id="{C72DA9FE-0741-0283-67B9-59BC9ACCE9E6}"/>
              </a:ext>
            </a:extLst>
          </p:cNvPr>
          <p:cNvSpPr>
            <a:spLocks noGrp="1"/>
          </p:cNvSpPr>
          <p:nvPr>
            <p:ph idx="1"/>
          </p:nvPr>
        </p:nvSpPr>
        <p:spPr/>
        <p:txBody>
          <a:bodyPr>
            <a:normAutofit fontScale="92500" lnSpcReduction="20000"/>
          </a:bodyPr>
          <a:lstStyle/>
          <a:p>
            <a:pPr marL="0" indent="0" algn="ctr">
              <a:buNone/>
            </a:pPr>
            <a:endParaRPr lang="en-US"/>
          </a:p>
          <a:p>
            <a:pPr marL="0" indent="0" algn="ctr">
              <a:buNone/>
            </a:pPr>
            <a:r>
              <a:rPr lang="en-US" sz="2250"/>
              <a:t>Fort Worth Housing Solutions </a:t>
            </a:r>
          </a:p>
          <a:p>
            <a:pPr marL="0" indent="0" algn="ctr">
              <a:buNone/>
            </a:pPr>
            <a:endParaRPr lang="en-US" sz="2250"/>
          </a:p>
          <a:p>
            <a:pPr marL="0" indent="0" algn="ctr">
              <a:buNone/>
            </a:pPr>
            <a:endParaRPr lang="en-US" sz="2250"/>
          </a:p>
          <a:p>
            <a:pPr marL="0" indent="0" algn="ctr">
              <a:buNone/>
            </a:pPr>
            <a:endParaRPr lang="en-US" sz="2250"/>
          </a:p>
          <a:p>
            <a:pPr marL="0" indent="0" algn="ctr">
              <a:buNone/>
            </a:pPr>
            <a:endParaRPr lang="en-US" sz="2250"/>
          </a:p>
          <a:p>
            <a:pPr marL="0" indent="0">
              <a:buNone/>
            </a:pPr>
            <a:r>
              <a:rPr lang="en-US" sz="2250"/>
              <a:t>		Participant 				      Landlord </a:t>
            </a:r>
          </a:p>
          <a:p>
            <a:pPr marL="0" indent="0" algn="ctr">
              <a:buNone/>
            </a:pPr>
            <a:endParaRPr lang="en-US"/>
          </a:p>
          <a:p>
            <a:pPr marL="0" indent="0" algn="ctr">
              <a:buNone/>
            </a:pPr>
            <a:endParaRPr lang="en-US"/>
          </a:p>
          <a:p>
            <a:pPr marL="0" indent="0" algn="ctr">
              <a:buNone/>
            </a:pPr>
            <a:endParaRPr lang="en-US"/>
          </a:p>
          <a:p>
            <a:pPr marL="0" indent="0" algn="ctr">
              <a:buNone/>
            </a:pPr>
            <a:r>
              <a:rPr lang="en-US"/>
              <a:t>In the program, there are three bi-party contracts </a:t>
            </a:r>
          </a:p>
        </p:txBody>
      </p:sp>
      <p:sp>
        <p:nvSpPr>
          <p:cNvPr id="4" name="Arrow: Left-Right 3">
            <a:extLst>
              <a:ext uri="{FF2B5EF4-FFF2-40B4-BE49-F238E27FC236}">
                <a16:creationId xmlns:a16="http://schemas.microsoft.com/office/drawing/2014/main" id="{0816B7BB-C1EC-59CB-2A28-42DBBA01BD9C}"/>
              </a:ext>
            </a:extLst>
          </p:cNvPr>
          <p:cNvSpPr/>
          <p:nvPr/>
        </p:nvSpPr>
        <p:spPr>
          <a:xfrm>
            <a:off x="3095625" y="4095750"/>
            <a:ext cx="2471738" cy="104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6">
            <a:extLst>
              <a:ext uri="{FF2B5EF4-FFF2-40B4-BE49-F238E27FC236}">
                <a16:creationId xmlns:a16="http://schemas.microsoft.com/office/drawing/2014/main" id="{59179B5C-3C0E-BF70-A328-5A313AC856FC}"/>
              </a:ext>
            </a:extLst>
          </p:cNvPr>
          <p:cNvCxnSpPr>
            <a:cxnSpLocks/>
          </p:cNvCxnSpPr>
          <p:nvPr/>
        </p:nvCxnSpPr>
        <p:spPr>
          <a:xfrm>
            <a:off x="5010151" y="3057526"/>
            <a:ext cx="708959" cy="924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329C8B1-FEA9-8100-29A1-70DCDA273D10}"/>
              </a:ext>
            </a:extLst>
          </p:cNvPr>
          <p:cNvCxnSpPr>
            <a:cxnSpLocks/>
          </p:cNvCxnSpPr>
          <p:nvPr/>
        </p:nvCxnSpPr>
        <p:spPr>
          <a:xfrm flipH="1">
            <a:off x="2505075" y="3057526"/>
            <a:ext cx="971550" cy="924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50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D744-4CB4-DC4D-6B46-EF03EAAB0216}"/>
              </a:ext>
            </a:extLst>
          </p:cNvPr>
          <p:cNvSpPr>
            <a:spLocks noGrp="1"/>
          </p:cNvSpPr>
          <p:nvPr>
            <p:ph type="title"/>
          </p:nvPr>
        </p:nvSpPr>
        <p:spPr>
          <a:xfrm>
            <a:off x="628650" y="1131094"/>
            <a:ext cx="7886700" cy="592931"/>
          </a:xfrm>
        </p:spPr>
        <p:txBody>
          <a:bodyPr/>
          <a:lstStyle/>
          <a:p>
            <a:r>
              <a:rPr lang="en-US" b="1" u="sng"/>
              <a:t>Program Responsibilities</a:t>
            </a:r>
          </a:p>
        </p:txBody>
      </p:sp>
      <p:sp>
        <p:nvSpPr>
          <p:cNvPr id="3" name="Content Placeholder 2">
            <a:extLst>
              <a:ext uri="{FF2B5EF4-FFF2-40B4-BE49-F238E27FC236}">
                <a16:creationId xmlns:a16="http://schemas.microsoft.com/office/drawing/2014/main" id="{8EA8CE11-85E7-2E3B-384E-1CCAD5ED7239}"/>
              </a:ext>
            </a:extLst>
          </p:cNvPr>
          <p:cNvSpPr>
            <a:spLocks noGrp="1"/>
          </p:cNvSpPr>
          <p:nvPr>
            <p:ph idx="1"/>
          </p:nvPr>
        </p:nvSpPr>
        <p:spPr>
          <a:xfrm>
            <a:off x="628650" y="1809751"/>
            <a:ext cx="7886700" cy="3917156"/>
          </a:xfrm>
        </p:spPr>
        <p:txBody>
          <a:bodyPr>
            <a:normAutofit fontScale="77500" lnSpcReduction="20000"/>
          </a:bodyPr>
          <a:lstStyle/>
          <a:p>
            <a:pPr marL="0" indent="0">
              <a:buNone/>
            </a:pPr>
            <a:r>
              <a:rPr lang="en-US" b="1" u="sng"/>
              <a:t>Landlord</a:t>
            </a:r>
          </a:p>
          <a:p>
            <a:r>
              <a:rPr lang="en-US"/>
              <a:t>A landlord may not rent to a relative on the Housing Choice Voucher program </a:t>
            </a:r>
          </a:p>
          <a:p>
            <a:r>
              <a:rPr lang="en-US"/>
              <a:t>Landlords must abide by the terms of the Housing Contract and Lease Agreement</a:t>
            </a:r>
          </a:p>
          <a:p>
            <a:r>
              <a:rPr lang="en-US"/>
              <a:t> Landlords must maintain the dwelling unit in safe, decent condition </a:t>
            </a:r>
          </a:p>
          <a:p>
            <a:endParaRPr lang="en-US"/>
          </a:p>
          <a:p>
            <a:pPr marL="0" indent="0">
              <a:buNone/>
            </a:pPr>
            <a:r>
              <a:rPr lang="en-US" b="1" u="sng"/>
              <a:t>Housing Authority</a:t>
            </a:r>
          </a:p>
          <a:p>
            <a:r>
              <a:rPr lang="en-US"/>
              <a:t>The Housing Authority must determine applicant eligibility, make timely housing assistance payments, verify income and other information and, recertify participants annually. </a:t>
            </a:r>
          </a:p>
          <a:p>
            <a:r>
              <a:rPr lang="en-US"/>
              <a:t>The Housing Authority is responsible to inspect the assisted rental unit prior to initial occupancy and at least once annually to ensure the assisted unit is safe, decent and sanitary </a:t>
            </a:r>
          </a:p>
          <a:p>
            <a:r>
              <a:rPr lang="en-US"/>
              <a:t>The Housing Authority is also responsible to ensure that the contract rent is reasonable in comparison to other similar rental units in the area </a:t>
            </a:r>
          </a:p>
          <a:p>
            <a:r>
              <a:rPr lang="en-US"/>
              <a:t>The Housing Authority is required to comply with all applicable HUD rules and regulations </a:t>
            </a:r>
          </a:p>
          <a:p>
            <a:pPr marL="0" indent="0">
              <a:buNone/>
            </a:pPr>
            <a:endParaRPr lang="en-US" b="1" u="sng"/>
          </a:p>
          <a:p>
            <a:pPr marL="0" indent="0">
              <a:buNone/>
            </a:pPr>
            <a:r>
              <a:rPr lang="en-US" b="1" u="sng"/>
              <a:t>Program Participant</a:t>
            </a:r>
          </a:p>
          <a:p>
            <a:r>
              <a:rPr lang="en-US"/>
              <a:t>The tenant must abide by the terms of the lease, and the rules of the Housing Choice Voucher program, and be a good neighbor. </a:t>
            </a:r>
          </a:p>
          <a:p>
            <a:endParaRPr lang="en-US"/>
          </a:p>
        </p:txBody>
      </p:sp>
    </p:spTree>
    <p:extLst>
      <p:ext uri="{BB962C8B-B14F-4D97-AF65-F5344CB8AC3E}">
        <p14:creationId xmlns:p14="http://schemas.microsoft.com/office/powerpoint/2010/main" val="374948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57350" y="933996"/>
            <a:ext cx="5878286" cy="1509479"/>
          </a:xfrm>
        </p:spPr>
        <p:txBody>
          <a:bodyPr vert="horz" lIns="68580" tIns="34290" rIns="68580" bIns="34290" rtlCol="0" anchor="b">
            <a:normAutofit/>
            <a:scene3d>
              <a:camera prst="orthographicFront"/>
              <a:lightRig rig="soft" dir="t"/>
            </a:scene3d>
            <a:sp3d prstMaterial="softEdge">
              <a:bevelT w="25400" h="25400"/>
            </a:sp3d>
          </a:bodyPr>
          <a:lstStyle/>
          <a:p>
            <a:pPr algn="ctr"/>
            <a:r>
              <a:rPr lang="en-US" sz="4950"/>
              <a:t>Becoming a Partner</a:t>
            </a:r>
          </a:p>
        </p:txBody>
      </p:sp>
      <p:sp>
        <p:nvSpPr>
          <p:cNvPr id="3" name="Slide Number Placeholder 2"/>
          <p:cNvSpPr>
            <a:spLocks noGrp="1"/>
          </p:cNvSpPr>
          <p:nvPr>
            <p:ph type="sldNum" sz="quarter" idx="12"/>
          </p:nvPr>
        </p:nvSpPr>
        <p:spPr/>
        <p:txBody>
          <a:bodyPr/>
          <a:lstStyle/>
          <a:p>
            <a:fld id="{FE6D4B2A-CC2B-429B-BD48-5D903B40813E}" type="slidenum">
              <a:rPr lang="en-US" smtClean="0"/>
              <a:pPr/>
              <a:t>9</a:t>
            </a:fld>
            <a:endParaRPr lang="en-US"/>
          </a:p>
        </p:txBody>
      </p:sp>
      <p:pic>
        <p:nvPicPr>
          <p:cNvPr id="2" name="Picture 5" descr="C:\Documents and Settings\bernice.FTWHA\Local Settings\Temporary Internet Files\Content.IE5\91BU4EFG\dglxasset[1].aspx">
            <a:extLst>
              <a:ext uri="{FF2B5EF4-FFF2-40B4-BE49-F238E27FC236}">
                <a16:creationId xmlns:a16="http://schemas.microsoft.com/office/drawing/2014/main" id="{FAFC6EEB-69DE-4923-75B2-777094ED214F}"/>
              </a:ext>
            </a:extLst>
          </p:cNvPr>
          <p:cNvPicPr>
            <a:picLocks noChangeAspect="1" noChangeArrowheads="1"/>
          </p:cNvPicPr>
          <p:nvPr/>
        </p:nvPicPr>
        <p:blipFill>
          <a:blip r:embed="rId2" cstate="print"/>
          <a:srcRect/>
          <a:stretch>
            <a:fillRect/>
          </a:stretch>
        </p:blipFill>
        <p:spPr bwMode="auto">
          <a:xfrm>
            <a:off x="2233749" y="4340134"/>
            <a:ext cx="4261757" cy="1278527"/>
          </a:xfrm>
          <a:prstGeom prst="rect">
            <a:avLst/>
          </a:prstGeom>
          <a:noFill/>
        </p:spPr>
      </p:pic>
    </p:spTree>
    <p:extLst>
      <p:ext uri="{BB962C8B-B14F-4D97-AF65-F5344CB8AC3E}">
        <p14:creationId xmlns:p14="http://schemas.microsoft.com/office/powerpoint/2010/main" val="31486098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B2DE440EE768468283913AE271C5E3" ma:contentTypeVersion="14" ma:contentTypeDescription="Create a new document." ma:contentTypeScope="" ma:versionID="85e595fb4ffdbe246449ae46d19a060b">
  <xsd:schema xmlns:xsd="http://www.w3.org/2001/XMLSchema" xmlns:xs="http://www.w3.org/2001/XMLSchema" xmlns:p="http://schemas.microsoft.com/office/2006/metadata/properties" xmlns:ns2="bb71760d-121b-4d55-b066-0702da069a3c" xmlns:ns3="b051148d-20f1-4bc8-baea-070586e0d681" targetNamespace="http://schemas.microsoft.com/office/2006/metadata/properties" ma:root="true" ma:fieldsID="1a6021ca02c6c1b22a6939723b51bd5a" ns2:_="" ns3:_="">
    <xsd:import namespace="bb71760d-121b-4d55-b066-0702da069a3c"/>
    <xsd:import namespace="b051148d-20f1-4bc8-baea-070586e0d68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1760d-121b-4d55-b066-0702da069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bad84ee-4599-4407-b726-ceb12f223186"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51148d-20f1-4bc8-baea-070586e0d6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71760d-121b-4d55-b066-0702da069a3c">
      <Terms xmlns="http://schemas.microsoft.com/office/infopath/2007/PartnerControls"/>
    </lcf76f155ced4ddcb4097134ff3c332f>
    <SharedWithUsers xmlns="b051148d-20f1-4bc8-baea-070586e0d681">
      <UserInfo>
        <DisplayName>Lanesha Combs</DisplayName>
        <AccountId>9</AccountId>
        <AccountType/>
      </UserInfo>
      <UserInfo>
        <DisplayName>Art Garcia</DisplayName>
        <AccountId>89</AccountId>
        <AccountType/>
      </UserInfo>
      <UserInfo>
        <DisplayName>Tangela Caldwell</DisplayName>
        <AccountId>37</AccountId>
        <AccountType/>
      </UserInfo>
      <UserInfo>
        <DisplayName>Camille Rasor</DisplayName>
        <AccountId>64</AccountId>
        <AccountType/>
      </UserInfo>
    </SharedWithUsers>
  </documentManagement>
</p:properties>
</file>

<file path=customXml/itemProps1.xml><?xml version="1.0" encoding="utf-8"?>
<ds:datastoreItem xmlns:ds="http://schemas.openxmlformats.org/officeDocument/2006/customXml" ds:itemID="{3058E5C2-FCF2-4082-BA9E-A5FE008AC59C}">
  <ds:schemaRefs>
    <ds:schemaRef ds:uri="http://schemas.microsoft.com/sharepoint/v3/contenttype/forms"/>
  </ds:schemaRefs>
</ds:datastoreItem>
</file>

<file path=customXml/itemProps2.xml><?xml version="1.0" encoding="utf-8"?>
<ds:datastoreItem xmlns:ds="http://schemas.openxmlformats.org/officeDocument/2006/customXml" ds:itemID="{1F2A63C6-4D53-45DD-A25E-D345B1B0ED32}">
  <ds:schemaRefs>
    <ds:schemaRef ds:uri="b051148d-20f1-4bc8-baea-070586e0d681"/>
    <ds:schemaRef ds:uri="bb71760d-121b-4d55-b066-0702da069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0B534FE-6777-4C4A-9EBC-F0B26A486114}">
  <ds:schemaRefs>
    <ds:schemaRef ds:uri="2a77b817-97ed-4090-b73e-664e24522519"/>
    <ds:schemaRef ds:uri="9d29a6a3-1e8a-4354-94fc-bd93fe061f64"/>
    <ds:schemaRef ds:uri="b051148d-20f1-4bc8-baea-070586e0d681"/>
    <ds:schemaRef ds:uri="bb71760d-121b-4d55-b066-0702da069a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HCVP-2016 LL Orientation</Template>
  <Application>Microsoft Office PowerPoint</Application>
  <PresentationFormat>On-screen Show (4:3)</PresentationFormat>
  <Slides>33</Slides>
  <Notes>5</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Berlin</vt:lpstr>
      <vt:lpstr> Fort Worth Housing Solutions “Investing in the Community” </vt:lpstr>
      <vt:lpstr>WELCOME</vt:lpstr>
      <vt:lpstr>Housing Program Overview</vt:lpstr>
      <vt:lpstr>Housing Programs Administered by FWHS</vt:lpstr>
      <vt:lpstr>Applicable Federal, State and Local Laws</vt:lpstr>
      <vt:lpstr>Violence Against Women Act (VAWA)</vt:lpstr>
      <vt:lpstr>How does the program work</vt:lpstr>
      <vt:lpstr>Program Responsibilities</vt:lpstr>
      <vt:lpstr>Becoming a Partner</vt:lpstr>
      <vt:lpstr>Required Ownership Information</vt:lpstr>
      <vt:lpstr>FWHS Required Forms</vt:lpstr>
      <vt:lpstr>Debarments</vt:lpstr>
      <vt:lpstr>Affordablehousing.com Property Listing Form</vt:lpstr>
      <vt:lpstr>Example of Housing Choice Voucher</vt:lpstr>
      <vt:lpstr>Payment Standard Current maximum payment standards per bedroom size.</vt:lpstr>
      <vt:lpstr>Utility Allowance Schedule https://www.fwhs.org/forms-2/ </vt:lpstr>
      <vt:lpstr>Inspection  Process</vt:lpstr>
      <vt:lpstr>          Inspectors Directory               -by zip code- Effective March 1, 2023</vt:lpstr>
      <vt:lpstr>REQUEST FOR TENANCY APPROVAL RFTA FORM</vt:lpstr>
      <vt:lpstr>REQUEST FOR TENANCY APPROVAL RFTA FORM</vt:lpstr>
      <vt:lpstr>   Inspection Checklist Top 10 NSPIRE regulations </vt:lpstr>
      <vt:lpstr>Keyless Deadbolts REQUIREMENTS Keyless Deadbolts are in compliance with STATE LAW.</vt:lpstr>
      <vt:lpstr>SMOKE ALARM REQUIREMENTS Operable smoke alarms are in compliance with STATE LAW.</vt:lpstr>
      <vt:lpstr>HEATING/AC REQUIREMENTS Information on free standing heating units.</vt:lpstr>
      <vt:lpstr>Housing Assistance  Payment Contract</vt:lpstr>
      <vt:lpstr>Housing Assistance Payment Contract  Part A</vt:lpstr>
      <vt:lpstr>Part B of HAP Contract Body of Contract</vt:lpstr>
      <vt:lpstr>Part C of HAP Contract HUD Tenancy Addendum</vt:lpstr>
      <vt:lpstr>Security Deposit </vt:lpstr>
      <vt:lpstr>Landlord Partner Portal </vt:lpstr>
      <vt:lpstr>Landlord Partner Portal</vt:lpstr>
      <vt:lpstr>General Overview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 Worth Housing Solutions “Investing in the Community”</dc:title>
  <dc:creator>dcasulli</dc:creator>
  <cp:revision>4</cp:revision>
  <cp:lastPrinted>2020-01-14T13:38:56Z</cp:lastPrinted>
  <dcterms:created xsi:type="dcterms:W3CDTF">2017-01-13T13:43:57Z</dcterms:created>
  <dcterms:modified xsi:type="dcterms:W3CDTF">2024-02-29T15:33:38Z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0x01010041B2DE440EE768468283913AE271C5E3</vt:lpwstr>
  </property>
  <property fmtid="{D5CDD505-2E9C-101B-9397-08002B2CF9AE}" pid="3" name="Order">
    <vt:r8>9166300</vt:r8>
  </property>
  <property fmtid="{D5CDD505-2E9C-101B-9397-08002B2CF9AE}" pid="4" name="MediaServiceImageTags">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